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0"/>
  </p:notesMasterIdLst>
  <p:handoutMasterIdLst>
    <p:handoutMasterId r:id="rId31"/>
  </p:handoutMasterIdLst>
  <p:sldIdLst>
    <p:sldId id="258" r:id="rId2"/>
    <p:sldId id="282" r:id="rId3"/>
    <p:sldId id="472" r:id="rId4"/>
    <p:sldId id="527" r:id="rId5"/>
    <p:sldId id="529" r:id="rId6"/>
    <p:sldId id="528" r:id="rId7"/>
    <p:sldId id="429" r:id="rId8"/>
    <p:sldId id="512" r:id="rId9"/>
    <p:sldId id="513" r:id="rId10"/>
    <p:sldId id="514" r:id="rId11"/>
    <p:sldId id="509" r:id="rId12"/>
    <p:sldId id="519" r:id="rId13"/>
    <p:sldId id="521" r:id="rId14"/>
    <p:sldId id="523" r:id="rId15"/>
    <p:sldId id="524" r:id="rId16"/>
    <p:sldId id="525" r:id="rId17"/>
    <p:sldId id="526" r:id="rId18"/>
    <p:sldId id="510" r:id="rId19"/>
    <p:sldId id="515" r:id="rId20"/>
    <p:sldId id="516" r:id="rId21"/>
    <p:sldId id="517" r:id="rId22"/>
    <p:sldId id="471" r:id="rId23"/>
    <p:sldId id="507" r:id="rId24"/>
    <p:sldId id="508" r:id="rId25"/>
    <p:sldId id="511" r:id="rId26"/>
    <p:sldId id="518" r:id="rId27"/>
    <p:sldId id="530" r:id="rId28"/>
    <p:sldId id="531" r:id="rId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96"/>
    <p:restoredTop sz="86624"/>
  </p:normalViewPr>
  <p:slideViewPr>
    <p:cSldViewPr showGuides="1">
      <p:cViewPr varScale="1">
        <p:scale>
          <a:sx n="93" d="100"/>
          <a:sy n="93" d="100"/>
        </p:scale>
        <p:origin x="1120" y="200"/>
      </p:cViewPr>
      <p:guideLst>
        <p:guide orient="horz" pos="2160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3352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1BA5A9-E17E-9F41-AB3C-C82B06E535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i="0" dirty="0" err="1" smtClean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Boatos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514EF-68AE-2C41-BF43-6BBF923FB2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95AB35-DD55-C843-95A3-A6FE656A0E7B}" type="datetime1">
              <a:rPr lang="en-US" altLang="pt-BR"/>
              <a:pPr/>
              <a:t>6/10/21</a:t>
            </a:fld>
            <a:endParaRPr lang="en-US" alt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2E701-8CE2-5C4F-8758-7BE673A3F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https://cartilha.cert.br/</a:t>
            </a:r>
            <a:r>
              <a:rPr lang="en-US" err="1"/>
              <a:t>fasciculos</a:t>
            </a:r>
            <a:r>
              <a:rPr lang="en-US"/>
              <a:t>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D605D-1938-2645-A065-15B173A292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4445D7-5058-E049-A095-4E9530A57D58}" type="slidenum">
              <a:rPr lang="en-US" altLang="pt-BR"/>
              <a:pPr/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E93306-2912-1440-B7D7-117B4060C3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i="0" dirty="0" err="1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Boatos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17191D0-4478-1045-BD4F-E8172A287F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186BC0-2347-1A4E-BCF1-B78B68EEB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dirty="0"/>
              <a:t>Click to edit Master text styles</a:t>
            </a:r>
          </a:p>
          <a:p>
            <a:pPr lvl="1"/>
            <a:r>
              <a:rPr lang="x-none" noProof="0" dirty="0"/>
              <a:t>Second level</a:t>
            </a:r>
          </a:p>
          <a:p>
            <a:pPr lvl="2"/>
            <a:r>
              <a:rPr lang="x-none" noProof="0" dirty="0"/>
              <a:t>Third level</a:t>
            </a:r>
          </a:p>
          <a:p>
            <a:pPr lvl="3"/>
            <a:r>
              <a:rPr lang="x-none" noProof="0" dirty="0"/>
              <a:t>Fourth level</a:t>
            </a:r>
          </a:p>
          <a:p>
            <a:pPr lvl="4"/>
            <a:r>
              <a:rPr lang="x-none" noProof="0" dirty="0"/>
              <a:t>Fifth level</a:t>
            </a:r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B67D6-99E8-4F4B-89A2-8911CF9681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https://</a:t>
            </a:r>
            <a:r>
              <a:rPr lang="en-US" dirty="0" err="1"/>
              <a:t>cartilha.cert.br</a:t>
            </a:r>
            <a:r>
              <a:rPr lang="en-US" dirty="0"/>
              <a:t>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9642B-FBDC-E84A-BD51-30FBCBF96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AA27E2-C411-BB43-BF7B-FBF04E45F57B}" type="slidenum">
              <a:rPr lang="en-US" altLang="pt-BR"/>
              <a:pPr/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just" defTabSz="457200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ＭＳ Ｐゴシック" charset="0"/>
        <a:cs typeface="Arial" panose="020B0604020202020204" pitchFamily="34" charset="0"/>
      </a:defRPr>
    </a:lvl1pPr>
    <a:lvl2pPr marL="457200" algn="just" defTabSz="457200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ＭＳ Ｐゴシック" charset="0"/>
        <a:cs typeface="Arial" panose="020B0604020202020204" pitchFamily="34" charset="0"/>
      </a:defRPr>
    </a:lvl2pPr>
    <a:lvl3pPr marL="914400" algn="just" defTabSz="457200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ＭＳ Ｐゴシック" charset="0"/>
        <a:cs typeface="Arial" panose="020B0604020202020204" pitchFamily="34" charset="0"/>
      </a:defRPr>
    </a:lvl3pPr>
    <a:lvl4pPr marL="1371600" algn="just" defTabSz="457200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ＭＳ Ｐゴシック" charset="0"/>
        <a:cs typeface="Arial" panose="020B0604020202020204" pitchFamily="34" charset="0"/>
      </a:defRPr>
    </a:lvl4pPr>
    <a:lvl5pPr marL="1828800" algn="just" defTabSz="457200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ＭＳ Ｐゴシック" charset="0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ilha.cert.br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-sa/4.0/legalcode.pt" TargetMode="External"/><Relationship Id="rId4" Type="http://schemas.openxmlformats.org/officeDocument/2006/relationships/hyperlink" Target="https://creativecommons.org/licenses/by-nc-sa/4.0/deed.pt_BR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ertbr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ternetsegura.br/" TargetMode="External"/><Relationship Id="rId5" Type="http://schemas.openxmlformats.org/officeDocument/2006/relationships/hyperlink" Target="https://cartilha.cert.br/" TargetMode="External"/><Relationship Id="rId4" Type="http://schemas.openxmlformats.org/officeDocument/2006/relationships/hyperlink" Target="https://cartilha.cert.br/rss/cartilha-rss.xml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ilha.cert.br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-sa/4.0/legalcode.pt" TargetMode="External"/><Relationship Id="rId4" Type="http://schemas.openxmlformats.org/officeDocument/2006/relationships/hyperlink" Target="https://creativecommons.org/licenses/by-nc-sa/4.0/deed.pt_BR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otes Placeholder 2">
            <a:extLst>
              <a:ext uri="{FF2B5EF4-FFF2-40B4-BE49-F238E27FC236}">
                <a16:creationId xmlns:a16="http://schemas.microsoft.com/office/drawing/2014/main" id="{99795808-AAA3-6546-BBD4-4D4ADAC4F6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7600" y="43452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6800" rIns="0" bIns="46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800" noProof="0" dirty="0"/>
              <a:t>Esta obra foi originalmente desenvolvida pelo CERT.br/NIC.br, com o propósito de promover a conscientização sobre o uso seguro da Internet e baseia-se nos materiais da Cartilha de Segurança para Internet (</a:t>
            </a:r>
            <a:r>
              <a:rPr lang="pt-BR" sz="800" noProof="0" dirty="0">
                <a:hlinkClick r:id="rId3"/>
              </a:rPr>
              <a:t>https://cartilha.cert.br/</a:t>
            </a:r>
            <a:r>
              <a:rPr lang="pt-BR" sz="800" noProof="0" dirty="0"/>
              <a:t>).</a:t>
            </a:r>
            <a:r>
              <a:rPr lang="pt-BR" sz="800" dirty="0">
                <a:ea typeface="ＭＳ Ｐゴシック" panose="020B0600070205080204" pitchFamily="34" charset="-128"/>
              </a:rPr>
              <a:t> </a:t>
            </a:r>
          </a:p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Esta obra foi licenciada sob a licença Creative Commons </a:t>
            </a:r>
            <a:r>
              <a:rPr lang="pt-BR" sz="800" dirty="0"/>
              <a:t>Atribuição-NãoComercial-CompartilhaIgual 4.0 Internacional (CC BY-NC-SA 4.0).</a:t>
            </a:r>
          </a:p>
          <a:p>
            <a:pPr algn="just"/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 CERT.br/NIC.br concede a Você uma licença de abrangência mundial, sem </a:t>
            </a:r>
            <a:r>
              <a:rPr lang="pt-BR" altLang="pt-BR" sz="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royalties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não-exclusiva, sujeita aos termos e condições desta Licença, para exercer os direitos sobre a Obra definidos abaixo: 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Reproduzir a Obra, incorporar a Obra em uma ou mais Obras Coletivas e Reproduzir a Obra quando incorporada em Obras Coletivas;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Criar e Reproduzir Obras Derivadas, desde que qualquer Obra Derivada, inclusive qualquer tradução, em qualquer meio, adote razoáveis medidas para claramente indicar, demarcar ou de qualquer maneira identificar que mudanças foram feitas à Obra original. Uma tradução, por exemplo, poderia assinalar que “A Obra original foi traduzida do Inglês para o Português,” ou uma modificação poderia indicar que “A Obra original foi modificada”;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Distribuir e Executar Publicamente a Obra, incluindo as Obras incorporadas em Obras Coletivas; e,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Distribuir e Executar Publicamente Obras Derivadas.</a:t>
            </a:r>
          </a:p>
          <a:p>
            <a:pPr algn="just"/>
            <a:r>
              <a:rPr lang="pt-BR" altLang="pt-BR" sz="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Desde que respeitadas as seguintes condições: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sz="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Atribuição — 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Você deve fazer a atribuição do trabalho, da maneira estabelecida pelo titular originário ou licenciante (mas sem sugerir que este o apoia, ou que subscreve o seu uso do trabalho). No caso deste trabalho, deve incluir a URL para o trabalho original (Fonte – cartilha.cert.br</a:t>
            </a:r>
            <a:r>
              <a:rPr lang="pt-BR" altLang="pt-BR" sz="800" dirty="0">
                <a:ea typeface="ＭＳ Ｐゴシック" panose="020B0600070205080204" pitchFamily="34" charset="-128"/>
              </a:rPr>
              <a:t>)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em todos os </a:t>
            </a:r>
            <a:r>
              <a:rPr lang="pt-BR" altLang="pt-BR" sz="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slides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sz="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NãoComercial — 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Você não pode usar esta obra para fins comerciais.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800" b="1" dirty="0"/>
              <a:t>CompartilhaIgual</a:t>
            </a:r>
            <a:r>
              <a:rPr lang="pt-BR" sz="800" dirty="0"/>
              <a:t> </a:t>
            </a:r>
            <a:r>
              <a:rPr lang="pt-BR" altLang="pt-BR" sz="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— 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 você alterar, transformar ou criar em cima desta obra, você poderá distribuir a obra resultante apenas sob a mesma licença, ou sob uma licença similar à presente.</a:t>
            </a:r>
          </a:p>
          <a:p>
            <a:pPr algn="just"/>
            <a:r>
              <a:rPr lang="pt-BR" altLang="pt-BR" sz="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Aviso —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Em todas as reutilizações ou distribuições, você deve deixar claro quais são os termos da licença deste trabalho. A melhor forma de fazê-lo, é colocando um </a:t>
            </a:r>
            <a:r>
              <a:rPr lang="pt-BR" altLang="pt-BR" sz="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link</a:t>
            </a:r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para a seguinte página:</a:t>
            </a:r>
          </a:p>
          <a:p>
            <a:pPr algn="just">
              <a:spcBef>
                <a:spcPts val="0"/>
              </a:spcBef>
            </a:pPr>
            <a:r>
              <a:rPr lang="pt-BR" altLang="pt-BR" sz="800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https://creativecommons.org/licenses/by-nc-sa/4.0/deed.pt_BR</a:t>
            </a:r>
            <a:endParaRPr lang="pt-BR" altLang="pt-BR" sz="8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  <a:p>
            <a:pPr algn="just"/>
            <a:r>
              <a:rPr lang="pt-BR" altLang="pt-BR" sz="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descrição completa dos termos e condições desta licença está disponível em: </a:t>
            </a:r>
          </a:p>
          <a:p>
            <a:pPr algn="just">
              <a:spcBef>
                <a:spcPts val="0"/>
              </a:spcBef>
            </a:pPr>
            <a:r>
              <a:rPr lang="pt-BR" altLang="pt-BR" sz="800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https://creativecommons.org/licenses/by-nc-sa/4.0/legalcode.pt</a:t>
            </a:r>
            <a:endParaRPr lang="pt-BR" altLang="pt-BR" sz="8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3" name="Slide Image Placeholder 9">
            <a:extLst>
              <a:ext uri="{FF2B5EF4-FFF2-40B4-BE49-F238E27FC236}">
                <a16:creationId xmlns:a16="http://schemas.microsoft.com/office/drawing/2014/main" id="{123522B4-012B-7C47-BAFD-39B80863A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B1457F-1C81-E941-9A9B-A664CB2B2B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662713-4EC1-004E-A958-82BF63EA9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97B4913D-A36F-214E-922A-CD67F150B65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2D6E1376-A46A-D14C-AB0A-D620B3060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5D32D707-DFBD-E747-A32A-395228F53C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5574F-E096-DB43-A947-1C7E08C73C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F519BE-1A1D-0F4F-8DA8-082F4E541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10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B16D672B-C297-E047-985F-3772B24FBA2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DD0FD2D8-16AF-C64D-99DC-5D2096B78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2779B445-B40D-9D48-A435-63955E57C8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ED79F6-A81D-2643-993A-FD20E379E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AACA9F-7639-D647-855E-0F86B1221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11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9FD82740-7128-1D4C-BBEA-DA0BB8428A4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D759D6B5-4F1B-A243-B68D-ECD9C6F7B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67C09478-F851-C24C-B754-BE88D51F55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D55D25-A012-0645-BC7B-F61E44F6A7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C4C5C3-AF97-984F-B049-64290B572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12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C9FB7EC7-A402-4F42-9237-0CF896E5C2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6B4C0000-B5BF-5441-A21F-AAE941071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3D94C8E5-0C6B-8646-BDFD-4B77DD5B5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Estas características devem ser usadas apenas como guia podem existir boatos que não apresentem nenhuma delas e notícias legítimas que apresentem algumas delas.</a:t>
            </a:r>
            <a:endParaRPr lang="en-US" altLang="pt-BR" dirty="0">
              <a:ea typeface="ＭＳ Ｐゴシック" panose="020B0600070205080204" pitchFamily="34" charset="-128"/>
            </a:endParaRPr>
          </a:p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Notícias que apelam para títulos sensacionalistas para despertar a curiosidade, atrair cliques, ganhar audiência e lucrar com os acessos, costumam ser chamadas pejorativamente de caça-cliques (ou </a:t>
            </a:r>
            <a:r>
              <a:rPr lang="pt-BR" altLang="pt-BR" i="1" dirty="0">
                <a:ea typeface="ＭＳ Ｐゴシック" panose="020B0600070205080204" pitchFamily="34" charset="-128"/>
              </a:rPr>
              <a:t>clickbaits</a:t>
            </a:r>
            <a:r>
              <a:rPr lang="pt-BR" altLang="pt-BR" dirty="0">
                <a:ea typeface="ＭＳ Ｐゴシック" panose="020B0600070205080204" pitchFamily="34" charset="-128"/>
              </a:rPr>
              <a:t>).</a:t>
            </a:r>
            <a:endParaRPr lang="en-US" altLang="pt-BR" dirty="0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4C4D94-A19E-B842-9B94-5318B2E30F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D99290-B6C7-D046-B446-BBF17B724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13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099C5BE4-C729-A340-B51E-B0CE2E1B11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C92AEAF4-A063-8343-92C2-312E0C86E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73DC35CF-A7A5-474F-85F7-3CA1CC1B31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103FB4-67FC-E841-8A08-171308F215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5C9CA4-7891-B549-B280-15AD1D9C47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14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2558D419-03A9-494C-9817-FB0FC198FBD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1410E771-F4EC-DC48-A5F0-1FF3E484D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222C92FF-0732-4C44-963A-A09770BA40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3E206D-521D-434C-AE4D-07DDF95E51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102699-88EA-6244-A6C3-58AD4AE3E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15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F80779C5-E944-DB46-A001-7C96BA9487B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95689430-DBFB-284E-B87E-E0F22AEE7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8BAAE28F-E0E2-AF44-8F7B-E36EF69991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Os </a:t>
            </a:r>
            <a:r>
              <a:rPr lang="pt-BR" altLang="pt-BR" i="1" dirty="0">
                <a:ea typeface="ＭＳ Ｐゴシック" panose="020B0600070205080204" pitchFamily="34" charset="-128"/>
              </a:rPr>
              <a:t>sites</a:t>
            </a:r>
            <a:r>
              <a:rPr lang="pt-BR" altLang="pt-BR" dirty="0">
                <a:ea typeface="ＭＳ Ｐゴシック" panose="020B0600070205080204" pitchFamily="34" charset="-128"/>
              </a:rPr>
              <a:t> citados neste </a:t>
            </a:r>
            <a:r>
              <a:rPr lang="pt-BR" altLang="pt-BR" i="1" dirty="0">
                <a:ea typeface="ＭＳ Ｐゴシック" panose="020B0600070205080204" pitchFamily="34" charset="-128"/>
              </a:rPr>
              <a:t>slide</a:t>
            </a:r>
            <a:r>
              <a:rPr lang="pt-BR" altLang="pt-BR" dirty="0">
                <a:ea typeface="ＭＳ Ｐゴシック" panose="020B0600070205080204" pitchFamily="34" charset="-128"/>
              </a:rPr>
              <a:t> são apenas exemplos. Há diversos outros </a:t>
            </a:r>
            <a:r>
              <a:rPr lang="pt-BR" altLang="pt-BR" i="1" dirty="0">
                <a:ea typeface="ＭＳ Ｐゴシック" panose="020B0600070205080204" pitchFamily="34" charset="-128"/>
              </a:rPr>
              <a:t>sites</a:t>
            </a:r>
            <a:r>
              <a:rPr lang="pt-BR" altLang="pt-BR" dirty="0">
                <a:ea typeface="ＭＳ Ｐゴシック" panose="020B0600070205080204" pitchFamily="34" charset="-128"/>
              </a:rPr>
              <a:t> de checagem de notícias disponíveis na Internet.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9A05AC-8FC8-1F48-962F-B0454780E7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79696F-5ED6-7947-BEF6-984C6DA47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16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1837BE8E-1142-F345-B018-7A8D735EAC9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4DDCDE83-9EDD-E84F-BAE0-98948C85C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9F3DA00C-98FA-BA41-BB2E-E827F304A6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1E9482-2481-AE44-B121-B7F0B72049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0C591A-0A3D-0645-97D9-0D379417B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17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05BB12C7-5288-324C-AEEF-27BE279A1EA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0531C045-F6F6-4B4F-9DC8-2C924A897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C498E5BB-CB17-FB43-BEB5-F6925D454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A ajuda de todos é essencial para combater os boatos que circulam na Internet. Veja a seguir como você pode contribuir.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E7F343-1A04-F249-A839-45FF239E68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15456E-9B7C-034C-A5FC-822A3FD92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18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C4156C20-4410-D64D-AC5C-1EFAF58B0A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903EB50D-781E-4444-A4A4-22D07A74B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6166281D-3FFA-1F4D-AC91-C454B03E90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F50AB7-A333-0640-9122-B8E02B1811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172692-B330-1448-8FE6-73C033F27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19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44045C7A-E85A-6344-82BB-03009D622A6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4A4D5B7F-26C6-634D-B573-98F6E543C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5EBACD17-832E-3E42-8B68-15B193706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pt-BR" altLang="pt-BR" b="1" dirty="0">
                <a:ea typeface="ＭＳ Ｐゴシック" panose="020B0600070205080204" pitchFamily="34" charset="-128"/>
              </a:rPr>
              <a:t>Boatos: </a:t>
            </a:r>
            <a:r>
              <a:rPr lang="pt-BR" altLang="pt-BR" dirty="0">
                <a:ea typeface="ＭＳ Ｐゴシック" panose="020B0600070205080204" pitchFamily="34" charset="-128"/>
              </a:rPr>
              <a:t>introduz o conceito de boato e como eles se utilizam da Internet para se propagar.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pt-BR" altLang="pt-BR" b="1" dirty="0">
                <a:ea typeface="ＭＳ Ｐゴシック" panose="020B0600070205080204" pitchFamily="34" charset="-128"/>
              </a:rPr>
              <a:t>Problemas trazidos pelos boatos</a:t>
            </a:r>
            <a:r>
              <a:rPr lang="pt-BR" altLang="pt-BR" dirty="0">
                <a:ea typeface="ＭＳ Ｐゴシック" panose="020B0600070205080204" pitchFamily="34" charset="-128"/>
              </a:rPr>
              <a:t>: apresenta alguns dos principais problemas que os boatos podem trazer, tanto para aqueles que os recebem como para aqueles que os repassam.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pt-BR" altLang="pt-BR" b="1" dirty="0">
                <a:ea typeface="ＭＳ Ｐゴシック" panose="020B0600070205080204" pitchFamily="34" charset="-128"/>
              </a:rPr>
              <a:t>Como identificar um boato: </a:t>
            </a:r>
            <a:r>
              <a:rPr lang="pt-BR" altLang="pt-BR" dirty="0">
                <a:ea typeface="ＭＳ Ｐゴシック" panose="020B0600070205080204" pitchFamily="34" charset="-128"/>
              </a:rPr>
              <a:t>apresenta dicas de como reconhecer boatos.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pt-BR" altLang="pt-BR" b="1" dirty="0">
                <a:ea typeface="ＭＳ Ｐゴシック" panose="020B0600070205080204" pitchFamily="34" charset="-128"/>
              </a:rPr>
              <a:t>Ajude a combater os boatos: </a:t>
            </a:r>
            <a:r>
              <a:rPr lang="pt-BR" altLang="pt-BR" dirty="0">
                <a:ea typeface="ＭＳ Ｐゴシック" panose="020B0600070205080204" pitchFamily="34" charset="-128"/>
              </a:rPr>
              <a:t>apresenta dicas de como todos podem contribuir para reduzir a quantidade de boatos.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pt-BR" altLang="pt-BR" b="1" dirty="0">
                <a:ea typeface="ＭＳ Ｐゴシック" panose="020B0600070205080204" pitchFamily="34" charset="-128"/>
              </a:rPr>
              <a:t>Outras fontes de informações falsas: </a:t>
            </a:r>
            <a:r>
              <a:rPr lang="pt-BR" altLang="pt-BR" dirty="0">
                <a:ea typeface="ＭＳ Ｐゴシック" panose="020B0600070205080204" pitchFamily="34" charset="-128"/>
              </a:rPr>
              <a:t>apresenta outras fontes de informações falsas que o usuário podem encontrar na Internet.</a:t>
            </a:r>
            <a:endParaRPr lang="pt-BR" altLang="pt-BR" b="1" dirty="0">
              <a:ea typeface="ＭＳ Ｐゴシック" panose="020B0600070205080204" pitchFamily="34" charset="-128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pt-BR" altLang="pt-BR" b="1" dirty="0">
                <a:ea typeface="ＭＳ Ｐゴシック" panose="020B0600070205080204" pitchFamily="34" charset="-128"/>
              </a:rPr>
              <a:t>Saiba mais: </a:t>
            </a:r>
            <a:r>
              <a:rPr lang="pt-BR" altLang="pt-BR" b="0" dirty="0">
                <a:ea typeface="ＭＳ Ｐゴシック" panose="020B0600070205080204" pitchFamily="34" charset="-128"/>
              </a:rPr>
              <a:t>apresenta materiais de consulta onde você pode buscar mais informações e manter-se informado. 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pt-BR" altLang="pt-BR" b="1" dirty="0">
                <a:ea typeface="ＭＳ Ｐゴシック" panose="020B0600070205080204" pitchFamily="34" charset="-128"/>
              </a:rPr>
              <a:t>Créditos: </a:t>
            </a:r>
            <a:r>
              <a:rPr lang="pt-BR" altLang="pt-BR" b="0" dirty="0">
                <a:ea typeface="ＭＳ Ｐゴシック" panose="020B0600070205080204" pitchFamily="34" charset="-128"/>
              </a:rPr>
              <a:t>apresenta a lista de materiais usados como fonte das informações contidas nestes </a:t>
            </a:r>
            <a:r>
              <a:rPr lang="pt-BR" altLang="pt-BR" b="0" i="1" dirty="0">
                <a:ea typeface="ＭＳ Ｐゴシック" panose="020B0600070205080204" pitchFamily="34" charset="-128"/>
              </a:rPr>
              <a:t>slides</a:t>
            </a:r>
            <a:r>
              <a:rPr lang="pt-BR" altLang="pt-BR" b="0" dirty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2C7F8D-301C-664D-85BC-EC8C5038C3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F35F83-D36F-F04F-946E-62D9F56F3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E2500ADF-90FE-B34E-9404-EE6B03C83E4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2AB79AC4-5B88-674F-8A55-9A726F879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F9F5F2FA-7EC5-1844-93DF-D841FC9A8F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1FCECA-30D7-0645-B2DC-10D6720626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B8E942-F014-8542-AF4E-1F800D2F9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20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BA7642F2-474F-514E-9B2E-7D0C69BFDC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5853E243-D18B-404A-952E-0345F6823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8CB109BF-70DA-6045-A494-E6F277A80D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As redes sociais geralmente proíbem em seus termos de uso a criação de contas falsas. Por isso, é importante denunciar nas redes sociais sempre que desconfiar que uma conta possa ser falsa pois assim ela poderá ser analisada e cancelada.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D4BE17-7F09-B340-AED1-D5B8C5491A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260730-3C9C-2749-9573-83FFD7E5A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21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05F1E4BE-B22D-6B40-BE7C-2B55C67CF2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84DE273D-C570-3A4E-A256-B60EFE1B4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4AA3F-8627-EC49-8324-FFBE2A82A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Fabricantes de sistemas operacionais e aplicativos costumam lançar novas versões quando há recursos a serem adicionados e vulnerabilidades a serem corrigidas. Sempre que uma nova versão for lançada, ela deve ser prontamente instalada, pois isto pode ajudar a proteger seu equipamento da ação de atacantes e códigos maliciosos. </a:t>
            </a:r>
          </a:p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Além disto, alguns fabricantes deixam de dar suporte e de desenvolver atualizações para versões antigas, o que significa que vulnerabilidades que possam vir a ser descobertas não serão corrigidas.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Remova aplicativos que você não utiliza mais. Aplicativos não usados tendem a ser esquecidos e a ficar com versões antigas (e potencialmente vulneráveis);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remova as versões antigas. Existem aplicativos que permitem que duas ou mais versões estejam instaladas ao mesmo tempo. Nestes casos, você deve manter apenas a versão mais recente e remover as mais antigas;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tenha o hábito de verificar a existência de novas versões, por meio de opções disponibilizadas pelos próprios aplicativos ou acessando diretamente os </a:t>
            </a:r>
            <a:r>
              <a:rPr lang="pt-BR" altLang="pt-BR" i="1" dirty="0">
                <a:ea typeface="ＭＳ Ｐゴシック" panose="020B0600070205080204" pitchFamily="34" charset="-128"/>
              </a:rPr>
              <a:t>sites</a:t>
            </a:r>
            <a:r>
              <a:rPr lang="pt-BR" altLang="pt-BR" dirty="0">
                <a:ea typeface="ＭＳ Ｐゴシック" panose="020B0600070205080204" pitchFamily="34" charset="-128"/>
              </a:rPr>
              <a:t> dos fabricantes.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9DB88C-E81A-9747-8CC0-257A019F64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87DEA7-A73E-294A-AA20-3758E3145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22</a:t>
            </a:fld>
            <a:endParaRPr lang="en-US" altLang="pt-BR"/>
          </a:p>
        </p:txBody>
      </p:sp>
      <p:sp>
        <p:nvSpPr>
          <p:cNvPr id="8" name="Espaço Reservado para Cabeçalho 7">
            <a:extLst>
              <a:ext uri="{FF2B5EF4-FFF2-40B4-BE49-F238E27FC236}">
                <a16:creationId xmlns:a16="http://schemas.microsoft.com/office/drawing/2014/main" id="{CA6CF101-515D-A04C-80F9-3C475BD9F0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1F14D652-96EA-0E40-83E6-CFD725D63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4D69D912-E224-9B4E-BDA6-E52CA90B08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Seja cuidadoso ao elaborar as suas senhas: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procure usar senhas com a maior quantidade de caracteres possível;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procure usar diferentes tipos de caracteres para compor suas senhas;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não utilize dados pessoais, como nome, sobrenome e datas;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não utilize dados que possam ser facilmente obtidos sobre você;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jamais reutilize senhas que envolvam o acesso a dados sensíveis, como as usadas em </a:t>
            </a:r>
            <a:r>
              <a:rPr lang="pt-BR" altLang="pt-BR" i="1" dirty="0">
                <a:ea typeface="ＭＳ Ｐゴシック" panose="020B0600070205080204" pitchFamily="34" charset="-128"/>
              </a:rPr>
              <a:t>Internet Banking</a:t>
            </a:r>
            <a:r>
              <a:rPr lang="pt-BR" altLang="pt-BR" dirty="0">
                <a:ea typeface="ＭＳ Ｐゴシック" panose="020B0600070205080204" pitchFamily="34" charset="-128"/>
              </a:rPr>
              <a:t> ou </a:t>
            </a:r>
            <a:r>
              <a:rPr lang="pt-BR" altLang="pt-BR" i="1" dirty="0">
                <a:ea typeface="ＭＳ Ｐゴシック" panose="020B0600070205080204" pitchFamily="34" charset="-128"/>
              </a:rPr>
              <a:t>e-mail. </a:t>
            </a:r>
            <a:r>
              <a:rPr lang="pt-BR" altLang="pt-BR" dirty="0">
                <a:ea typeface="ＭＳ Ｐゴシック" panose="020B0600070205080204" pitchFamily="34" charset="-128"/>
              </a:rPr>
              <a:t>Usar a mesma senha para acessar diferentes contas pode ser bastante arriscado. Basta ao atacante conseguir a senha de uma conta para conseguir acessar as demais contas onde esta mesma senha foi usada;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procure não usar a mesma senha para assuntos pessoais e profissionais;</a:t>
            </a:r>
            <a:endParaRPr lang="pt-BR" altLang="pt-BR" i="1" dirty="0">
              <a:ea typeface="ＭＳ Ｐゴシック" panose="020B0600070205080204" pitchFamily="34" charset="-128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altere as suas senhas sempre que julgar necessário;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não forneça suas senhas para outra pessoa, em hipótese alguma.</a:t>
            </a:r>
          </a:p>
          <a:p>
            <a:r>
              <a:rPr lang="pt-BR" altLang="pt-BR" dirty="0">
                <a:ea typeface="ＭＳ Ｐゴシック" panose="020B0600070205080204" pitchFamily="34" charset="-128"/>
              </a:rPr>
              <a:t>A verificação em duas etapas é um recurso opcional oferecido por diversos serviços de Internet, como </a:t>
            </a:r>
            <a:r>
              <a:rPr lang="pt-BR" altLang="pt-BR" i="1" dirty="0">
                <a:ea typeface="ＭＳ Ｐゴシック" panose="020B0600070205080204" pitchFamily="34" charset="-128"/>
              </a:rPr>
              <a:t>webmail</a:t>
            </a:r>
            <a:r>
              <a:rPr lang="pt-BR" altLang="pt-BR" dirty="0">
                <a:ea typeface="ＭＳ Ｐゴシック" panose="020B0600070205080204" pitchFamily="34" charset="-128"/>
              </a:rPr>
              <a:t>, redes sociais, </a:t>
            </a:r>
            <a:r>
              <a:rPr lang="pt-BR" altLang="pt-BR" i="1" dirty="0">
                <a:ea typeface="ＭＳ Ｐゴシック" panose="020B0600070205080204" pitchFamily="34" charset="-128"/>
              </a:rPr>
              <a:t>Internet Banking </a:t>
            </a:r>
            <a:r>
              <a:rPr lang="pt-BR" altLang="pt-BR" dirty="0">
                <a:ea typeface="ＭＳ Ｐゴシック" panose="020B0600070205080204" pitchFamily="34" charset="-128"/>
              </a:rPr>
              <a:t>e de armazenamento em nuvem. Ao habilitá-la você estará aumentando a segurança de sua conta e, caso não deseje mais utilizá-la, basta que você a desabilite. 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2A5005-38CF-E64C-A410-E022AE7600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044DD8-4BEA-A148-9189-6861AA201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23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DD362AE7-676F-BB44-963C-23582419142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Boatos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FAD7FDE3-9E72-8A45-9859-ECA56065E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A4BDCC95-FCC8-7D47-B53C-A3F87DE184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i="1" dirty="0">
                <a:ea typeface="ＭＳ Ｐゴシック" panose="020B0600070205080204" pitchFamily="34" charset="-128"/>
              </a:rPr>
              <a:t>Phishing</a:t>
            </a:r>
            <a:r>
              <a:rPr lang="pt-BR" altLang="pt-BR" dirty="0">
                <a:ea typeface="ＭＳ Ｐゴシック" panose="020B0600070205080204" pitchFamily="34" charset="-128"/>
              </a:rPr>
              <a:t> é o tipo de fraude por meio da qual um golpista tenta obter dados pessoais e financeiros de um usuário, pela utilização combinada de meios técnicos e engenharia social. O </a:t>
            </a:r>
            <a:r>
              <a:rPr lang="pt-BR" altLang="pt-BR" i="1" dirty="0">
                <a:ea typeface="ＭＳ Ｐゴシック" panose="020B0600070205080204" pitchFamily="34" charset="-128"/>
              </a:rPr>
              <a:t>phishing</a:t>
            </a:r>
            <a:r>
              <a:rPr lang="pt-BR" altLang="pt-BR" dirty="0">
                <a:ea typeface="ＭＳ Ｐゴシック" panose="020B0600070205080204" pitchFamily="34" charset="-128"/>
              </a:rPr>
              <a:t> ocorre por meio do envio de mensagens eletrônicas que: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tentam se passar pela comunicação oficial de uma instituição conhecida, como um banco, uma empresa ou um </a:t>
            </a:r>
            <a:r>
              <a:rPr lang="pt-BR" altLang="pt-BR" i="1" dirty="0">
                <a:ea typeface="ＭＳ Ｐゴシック" panose="020B0600070205080204" pitchFamily="34" charset="-128"/>
              </a:rPr>
              <a:t>site</a:t>
            </a:r>
            <a:r>
              <a:rPr lang="pt-BR" altLang="pt-BR" dirty="0">
                <a:ea typeface="ＭＳ Ｐゴシック" panose="020B0600070205080204" pitchFamily="34" charset="-128"/>
              </a:rPr>
              <a:t> popular;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procuram atrair a atenção do usuário, seja por curiosidade, por caridade ou pela possibilidade de obter alguma vantagem financeira;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informam que a não execução dos procedimentos descritos pode acarretar sérias consequências, como a inscrição em serviços de proteção de crédito e o cancelamento de um cadastro, de uma conta bancária ou de um cartão de crédito;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dirty="0">
                <a:ea typeface="ＭＳ Ｐゴシック" panose="020B0600070205080204" pitchFamily="34" charset="-128"/>
              </a:rPr>
              <a:t>tentam induzir o usuário a fornecer dados pessoais e financeiros, por meio do acesso a páginas falsas, que tentam se passar pela página oficial da instituição; da instalação de códigos maliciosos, projetados para coletar informações sensíveis; e do preenchimento de formulários contidos na mensagem ou em páginas </a:t>
            </a:r>
            <a:r>
              <a:rPr lang="pt-BR" altLang="pt-BR" i="1" dirty="0">
                <a:ea typeface="ＭＳ Ｐゴシック" panose="020B0600070205080204" pitchFamily="34" charset="-128"/>
              </a:rPr>
              <a:t>web</a:t>
            </a:r>
            <a:r>
              <a:rPr lang="pt-BR" altLang="pt-BR" dirty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5A81A0-632D-DD4F-A2B7-B9ACFDD5D8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98922F-CDBD-5043-A6B9-96D83041F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24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E064FA77-8D62-7246-AF31-62BF932DEF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9FC78ADA-1E12-E14D-8A3D-1DF226027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2976D083-8A92-3842-9183-18230CC123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Os boatos não são as únicas fontes de informações falsas que circulam na Internet. No próximo </a:t>
            </a:r>
            <a:r>
              <a:rPr lang="pt-BR" altLang="pt-BR" i="1" dirty="0">
                <a:ea typeface="ＭＳ Ｐゴシック" panose="020B0600070205080204" pitchFamily="34" charset="-128"/>
              </a:rPr>
              <a:t>slide</a:t>
            </a:r>
            <a:r>
              <a:rPr lang="pt-BR" altLang="pt-BR" dirty="0">
                <a:ea typeface="ＭＳ Ｐゴシック" panose="020B0600070205080204" pitchFamily="34" charset="-128"/>
              </a:rPr>
              <a:t> conheça outras fontes que você pode encontrar.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969334-7F2F-8C48-BCE3-EA98ECA399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18807D-3D64-6542-84B7-C4CA3A8D6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25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00F06517-4D81-0F4C-870D-3B93C95E2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080D7A2B-1B1A-864B-8A6B-E4257267E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5143D0DD-4777-7D47-9B36-6CB9706236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As lendas urbanas são as histórias disseminadas na Internet, sejam elas tristes, alegres, assustadoras ou misteriosas. Podem ser confundidas com os boatos, mas, diferem, principalmente, pelas justificativas utilizadas para atrair a atenção do usuário, conferindo veracidade aos relatos. Alguns exemplos são: “Aconteceu com o primo do amigo do meu pai...” e “O avô do marido da minha prima disse que foi mesmo verdade...”.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8ED369-CA76-264F-927D-030FE25371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ACF1EE-B084-944F-9B74-CFF153950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26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D860FAAA-3199-1F48-84FB-5F638C65F27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Novidades e dicas diárias podem ser obtidas por meio do RSS da Cartilha e do Twitter do CERT.br: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Twitter: </a:t>
            </a:r>
            <a:r>
              <a:rPr lang="pt-BR" dirty="0">
                <a:hlinkClick r:id="rId3"/>
              </a:rPr>
              <a:t>https://twitter.com/certbr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RSS: </a:t>
            </a:r>
            <a:r>
              <a:rPr lang="pt-BR" dirty="0">
                <a:hlinkClick r:id="rId4"/>
              </a:rPr>
              <a:t>https://cartilha.cert.br/rss/cartilha-rss.xml</a:t>
            </a:r>
            <a:endParaRPr lang="pt-BR" dirty="0"/>
          </a:p>
          <a:p>
            <a:r>
              <a:rPr lang="pt-BR" dirty="0"/>
              <a:t>No </a:t>
            </a:r>
            <a:r>
              <a:rPr lang="pt-BR" i="1" dirty="0"/>
              <a:t>site</a:t>
            </a:r>
            <a:r>
              <a:rPr lang="pt-BR" dirty="0"/>
              <a:t> da Cartilha de Segurança para Internet (</a:t>
            </a:r>
            <a:r>
              <a:rPr lang="pt-BR" dirty="0">
                <a:hlinkClick r:id="rId5"/>
              </a:rPr>
              <a:t>https://cartilha.cert.br/</a:t>
            </a:r>
            <a:r>
              <a:rPr lang="pt-BR" dirty="0"/>
              <a:t>) você encontra diversos materiais, como dicas rápidas sobre vários assuntos e outros fascículos, com temas como </a:t>
            </a:r>
            <a:r>
              <a:rPr lang="pt-BR" i="1" dirty="0"/>
              <a:t>Backup</a:t>
            </a:r>
            <a:r>
              <a:rPr lang="pt-BR" dirty="0"/>
              <a:t>, </a:t>
            </a:r>
            <a:r>
              <a:rPr lang="pt-BR" i="1" dirty="0"/>
              <a:t>Internet Banking</a:t>
            </a:r>
            <a:r>
              <a:rPr lang="pt-BR" dirty="0"/>
              <a:t>, Senhas e Verificação em Duas Etapas, entre outros. </a:t>
            </a:r>
          </a:p>
          <a:p>
            <a:r>
              <a:rPr lang="pt-BR" dirty="0"/>
              <a:t>No </a:t>
            </a:r>
            <a:r>
              <a:rPr lang="pt-BR" i="1" dirty="0"/>
              <a:t>site</a:t>
            </a:r>
            <a:r>
              <a:rPr lang="pt-BR" dirty="0"/>
              <a:t> Internet Segura (</a:t>
            </a:r>
            <a:r>
              <a:rPr lang="pt-BR" dirty="0">
                <a:hlinkClick r:id="rId6"/>
              </a:rPr>
              <a:t>https://internetsegura.br/</a:t>
            </a:r>
            <a:r>
              <a:rPr lang="pt-BR" dirty="0"/>
              <a:t>) você encontra materiais de interesse geral e para diversos públicos específicos, como crianças, adolescentes, pais, educadores, pessoas com mais de 60 anos e técnicos. Além dos materiais produzidos pelo NIC.br, há também iniciativas de outras entidades e instituições, com diversas informações sobre uso seguro da Internet.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E0F2E5-B1A4-E04F-80F1-4C458D5C46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155109-A542-E847-A858-BFF61903B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27</a:t>
            </a:fld>
            <a:endParaRPr lang="en-US" altLang="pt-BR"/>
          </a:p>
        </p:txBody>
      </p:sp>
      <p:sp>
        <p:nvSpPr>
          <p:cNvPr id="6" name="Espaço Reservado para Cabeçalho 5">
            <a:extLst>
              <a:ext uri="{FF2B5EF4-FFF2-40B4-BE49-F238E27FC236}">
                <a16:creationId xmlns:a16="http://schemas.microsoft.com/office/drawing/2014/main" id="{38BA763A-E87A-064E-A752-0C7DBAD97C9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  <p:extLst>
      <p:ext uri="{BB962C8B-B14F-4D97-AF65-F5344CB8AC3E}">
        <p14:creationId xmlns:p14="http://schemas.microsoft.com/office/powerpoint/2010/main" val="167597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0" tIns="46800" rIns="0" bIns="46800"/>
          <a:lstStyle/>
          <a:p>
            <a:pPr algn="just"/>
            <a:r>
              <a:rPr lang="pt-BR" altLang="pt-BR" sz="800" b="1" dirty="0">
                <a:ea typeface="ＭＳ Ｐゴシック" panose="020B0600070205080204" pitchFamily="34" charset="-128"/>
              </a:rPr>
              <a:t>ESTE </a:t>
            </a:r>
            <a:r>
              <a:rPr lang="pt-BR" altLang="pt-BR" sz="800" b="1" i="1" dirty="0">
                <a:ea typeface="ＭＳ Ｐゴシック" panose="020B0600070205080204" pitchFamily="34" charset="-128"/>
              </a:rPr>
              <a:t>SLIDE</a:t>
            </a:r>
            <a:r>
              <a:rPr lang="pt-BR" altLang="pt-BR" sz="800" b="1" dirty="0">
                <a:ea typeface="ＭＳ Ｐゴシック" panose="020B0600070205080204" pitchFamily="34" charset="-128"/>
              </a:rPr>
              <a:t> NÃO PODE SER REMOVIDO. DEVE SER EXIBIDO EM TODAS AS REPRODUÇÕES, INCLUSIVE NAS OBRAS  DERIVADAS.</a:t>
            </a:r>
            <a:endParaRPr lang="pt-BR" altLang="pt-BR" sz="800" dirty="0">
              <a:ea typeface="ＭＳ Ｐゴシック" panose="020B0600070205080204" pitchFamily="34" charset="-128"/>
            </a:endParaRPr>
          </a:p>
          <a:p>
            <a:r>
              <a:rPr lang="pt-BR" sz="800" dirty="0"/>
              <a:t>Esta obra foi originalmente desenvolvida pelo CERT.br/NIC.br, com o propósito de promover a conscientização sobre o uso seguro da Internet e baseia-se nos materiais da Cartilha de Segurança para Internet (</a:t>
            </a:r>
            <a:r>
              <a:rPr lang="pt-BR" sz="800" dirty="0">
                <a:hlinkClick r:id="rId3"/>
              </a:rPr>
              <a:t>https://cartilha.cert.br/</a:t>
            </a:r>
            <a:r>
              <a:rPr lang="pt-BR" sz="800" dirty="0"/>
              <a:t>).</a:t>
            </a:r>
            <a:r>
              <a:rPr lang="pt-BR" sz="8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pt-BR" altLang="pt-BR" sz="800" dirty="0">
                <a:ea typeface="ＭＳ Ｐゴシック" panose="020B0600070205080204" pitchFamily="34" charset="-128"/>
              </a:rPr>
              <a:t>Esta obra foi licenciada sob a licença Creative Commons </a:t>
            </a:r>
            <a:r>
              <a:rPr lang="pt-BR" sz="800" dirty="0"/>
              <a:t>Atribuição-NãoComercial-CompartilhaIgual 4.0 Internacional (CC BY-NC-SA 4.0).</a:t>
            </a:r>
          </a:p>
          <a:p>
            <a:pPr algn="just"/>
            <a:r>
              <a:rPr lang="pt-BR" altLang="pt-BR" sz="800" dirty="0">
                <a:ea typeface="ＭＳ Ｐゴシック" panose="020B0600070205080204" pitchFamily="34" charset="-128"/>
              </a:rPr>
              <a:t>O CERT.br/NIC.br concede a Você uma licença de abrangência mundial, sem </a:t>
            </a:r>
            <a:r>
              <a:rPr lang="pt-BR" altLang="pt-BR" sz="800" i="1" dirty="0">
                <a:ea typeface="ＭＳ Ｐゴシック" panose="020B0600070205080204" pitchFamily="34" charset="-128"/>
              </a:rPr>
              <a:t>royalties</a:t>
            </a:r>
            <a:r>
              <a:rPr lang="pt-BR" altLang="pt-BR" sz="800" dirty="0">
                <a:ea typeface="ＭＳ Ｐゴシック" panose="020B0600070205080204" pitchFamily="34" charset="-128"/>
              </a:rPr>
              <a:t>, não-exclusiva, sujeita aos termos e condições desta Licença, para exercer os direitos sobre a Obra definidos abaixo: 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ea typeface="ＭＳ Ｐゴシック" panose="020B0600070205080204" pitchFamily="34" charset="-128"/>
              </a:rPr>
              <a:t>Reproduzir a Obra, incorporar a Obra em uma ou mais Obras Coletivas e Reproduzir a Obra quando incorporada em Obras Coletivas;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ea typeface="ＭＳ Ｐゴシック" panose="020B0600070205080204" pitchFamily="34" charset="-128"/>
              </a:rPr>
              <a:t>Criar e Reproduzir Obras Derivadas, desde que qualquer Obra Derivada, inclusive qualquer tradução, em qualquer meio, adote razoáveis medidas para claramente indicar, demarcar ou de qualquer maneira identificar que mudanças foram feitas à Obra original. Uma tradução, por exemplo, poderia assinalar que “A Obra original foi traduzida do Inglês para o Português,” ou uma modificação poderia indicar que “A Obra original foi modificada”;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ea typeface="ＭＳ Ｐゴシック" panose="020B0600070205080204" pitchFamily="34" charset="-128"/>
              </a:rPr>
              <a:t>Distribuir e Executar Publicamente a Obra, incluindo as Obras incorporadas em Obras Coletivas; e,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pt-BR" altLang="pt-BR" sz="800" dirty="0">
                <a:ea typeface="ＭＳ Ｐゴシック" panose="020B0600070205080204" pitchFamily="34" charset="-128"/>
              </a:rPr>
              <a:t>Distribuir e Executar Publicamente Obras Derivadas.</a:t>
            </a:r>
          </a:p>
          <a:p>
            <a:pPr algn="just"/>
            <a:r>
              <a:rPr lang="pt-BR" altLang="pt-BR" sz="800" b="1" dirty="0">
                <a:ea typeface="ＭＳ Ｐゴシック" panose="020B0600070205080204" pitchFamily="34" charset="-128"/>
              </a:rPr>
              <a:t>Desde que respeitadas as seguintes condições: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sz="800" b="1" dirty="0">
                <a:ea typeface="ＭＳ Ｐゴシック" panose="020B0600070205080204" pitchFamily="34" charset="-128"/>
              </a:rPr>
              <a:t>Atribuição — </a:t>
            </a:r>
            <a:r>
              <a:rPr lang="pt-BR" altLang="pt-BR" sz="800" dirty="0">
                <a:ea typeface="ＭＳ Ｐゴシック" panose="020B0600070205080204" pitchFamily="34" charset="-128"/>
              </a:rPr>
              <a:t>Você deve fazer a atribuição do trabalho, da maneira estabelecida pelo titular originário ou licenciante (mas sem sugerir que este o apoia, ou que subscreve o seu uso do trabalho). No caso deste trabalho, deve incluir a URL para o trabalho original (Fonte – cartilha.cert.br) em todos os </a:t>
            </a:r>
            <a:r>
              <a:rPr lang="pt-BR" altLang="pt-BR" sz="800" i="1" dirty="0">
                <a:ea typeface="ＭＳ Ｐゴシック" panose="020B0600070205080204" pitchFamily="34" charset="-128"/>
              </a:rPr>
              <a:t>slides</a:t>
            </a:r>
            <a:r>
              <a:rPr lang="pt-BR" altLang="pt-BR" sz="800" dirty="0">
                <a:ea typeface="ＭＳ Ｐゴシック" panose="020B0600070205080204" pitchFamily="34" charset="-128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altLang="pt-BR" sz="800" b="1" dirty="0">
                <a:ea typeface="ＭＳ Ｐゴシック" panose="020B0600070205080204" pitchFamily="34" charset="-128"/>
              </a:rPr>
              <a:t>NãoComercial — </a:t>
            </a:r>
            <a:r>
              <a:rPr lang="pt-BR" altLang="pt-BR" sz="800" dirty="0">
                <a:ea typeface="ＭＳ Ｐゴシック" panose="020B0600070205080204" pitchFamily="34" charset="-128"/>
              </a:rPr>
              <a:t>Você não pode usar esta obra para fins comerciais.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800" b="1" dirty="0"/>
              <a:t>CompartilhaIgual</a:t>
            </a:r>
            <a:r>
              <a:rPr lang="pt-BR" sz="800" dirty="0"/>
              <a:t> </a:t>
            </a:r>
            <a:r>
              <a:rPr lang="pt-BR" altLang="pt-BR" sz="800" b="1" dirty="0">
                <a:ea typeface="ＭＳ Ｐゴシック" panose="020B0600070205080204" pitchFamily="34" charset="-128"/>
              </a:rPr>
              <a:t>— </a:t>
            </a:r>
            <a:r>
              <a:rPr lang="pt-BR" altLang="pt-BR" sz="800" dirty="0">
                <a:ea typeface="ＭＳ Ｐゴシック" panose="020B0600070205080204" pitchFamily="34" charset="-128"/>
              </a:rPr>
              <a:t>Se você alterar, transformar ou criar em cima desta obra, você poderá distribuir a obra resultante apenas sob a mesma licença, ou sob uma licença similar à presente.</a:t>
            </a:r>
          </a:p>
          <a:p>
            <a:pPr algn="just"/>
            <a:r>
              <a:rPr lang="pt-BR" altLang="pt-BR" sz="800" b="1" dirty="0">
                <a:ea typeface="ＭＳ Ｐゴシック" panose="020B0600070205080204" pitchFamily="34" charset="-128"/>
              </a:rPr>
              <a:t>Aviso —</a:t>
            </a:r>
            <a:r>
              <a:rPr lang="pt-BR" altLang="pt-BR" sz="800" dirty="0">
                <a:ea typeface="ＭＳ Ｐゴシック" panose="020B0600070205080204" pitchFamily="34" charset="-128"/>
              </a:rPr>
              <a:t> Em todas as reutilizações ou distribuições, você deve deixar claro quais são os termos da licença deste trabalho. A melhor forma de fazê-lo, é colocando um </a:t>
            </a:r>
            <a:r>
              <a:rPr lang="pt-BR" altLang="pt-BR" sz="800" i="1" dirty="0">
                <a:ea typeface="ＭＳ Ｐゴシック" panose="020B0600070205080204" pitchFamily="34" charset="-128"/>
              </a:rPr>
              <a:t>link</a:t>
            </a:r>
            <a:r>
              <a:rPr lang="pt-BR" altLang="pt-BR" sz="800" dirty="0">
                <a:ea typeface="ＭＳ Ｐゴシック" panose="020B0600070205080204" pitchFamily="34" charset="-128"/>
              </a:rPr>
              <a:t> para a seguinte página:</a:t>
            </a:r>
          </a:p>
          <a:p>
            <a:pPr algn="just">
              <a:spcBef>
                <a:spcPts val="0"/>
              </a:spcBef>
            </a:pPr>
            <a:r>
              <a:rPr lang="pt-BR" altLang="pt-BR" sz="800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https://creativecommons.org/licenses/by-nc-sa/4.0/deed.pt_BR</a:t>
            </a:r>
            <a:endParaRPr lang="pt-BR" altLang="pt-BR" sz="8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  <a:p>
            <a:pPr algn="just"/>
            <a:r>
              <a:rPr lang="pt-BR" altLang="pt-BR" sz="800" dirty="0">
                <a:ea typeface="ＭＳ Ｐゴシック" panose="020B0600070205080204" pitchFamily="34" charset="-128"/>
              </a:rPr>
              <a:t>A descrição completa dos termos e condições desta licença está disponível em: </a:t>
            </a:r>
          </a:p>
          <a:p>
            <a:pPr algn="just">
              <a:spcBef>
                <a:spcPts val="0"/>
              </a:spcBef>
            </a:pPr>
            <a:r>
              <a:rPr lang="pt-BR" altLang="pt-BR" sz="800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https://creativecommons.org/licenses/by-nc-sa/4.0/legalcode.pt</a:t>
            </a:r>
            <a:endParaRPr lang="pt-BR" altLang="pt-BR" sz="8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BE245D-61DE-FF4E-BD8C-DC99336E91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74034F-F491-734E-872E-A71C0E0D2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28</a:t>
            </a:fld>
            <a:endParaRPr lang="en-US" altLang="pt-BR"/>
          </a:p>
        </p:txBody>
      </p:sp>
      <p:sp>
        <p:nvSpPr>
          <p:cNvPr id="6" name="Espaço Reservado para Cabeçalho 5">
            <a:extLst>
              <a:ext uri="{FF2B5EF4-FFF2-40B4-BE49-F238E27FC236}">
                <a16:creationId xmlns:a16="http://schemas.microsoft.com/office/drawing/2014/main" id="{E6229FFE-ACF8-ED43-8858-9292998D41A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  <p:extLst>
      <p:ext uri="{BB962C8B-B14F-4D97-AF65-F5344CB8AC3E}">
        <p14:creationId xmlns:p14="http://schemas.microsoft.com/office/powerpoint/2010/main" val="341865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58B0086D-4C10-FC46-9FA9-A57670BB7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C4102F4C-2091-C14C-8A77-18C351833B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Determinar a veracidade da notícia nem sempre é possível, já que ela pode conter partes verdadeiras misturadas a partes mentirosas ou exageradas. Além disso, como a fonte da notícia é desconhecida, é difícil saber exatamente com qual objetivo ela foi criada e, mesmo que posteriormente o boato venha a ser desmentido, o estrago pode ser irreparável. </a:t>
            </a:r>
          </a:p>
          <a:p>
            <a:pPr algn="just"/>
            <a:r>
              <a:rPr lang="pt-BR" altLang="pt-BR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Os objetivos de quem cria boatos são podem ser os mais variados, incluindo diversão, vingança, difamação e interesses políticos e econômicos. Para atrair a atenção, os boatos apelam para a ingenuidade, solidariedade e curiosidade das pessoas, aproveitando-se de momentos críticos e explorando assuntos em destaque, empresas em evidência, celebridades, promoções, novas funcionalidades e pesquisas científicas inusitadas.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6F4CD8-31D9-0542-BEA3-230065D33D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2B3028-BF34-C14D-964D-D03E3FED5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3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810EA62A-B2F4-F043-93E5-8A8318BD18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9149260A-826D-8C4A-8231-25FF73DC0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48E45EEF-186D-F148-BD98-E94B085090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Popularmente conhecidos como “disse me disse”, “zunzunzum” e falatório, os boatos não são uma novidade, eles circulam há muito tempo no boca a boca. A Internet, porém, lhes deu maior alcance e dimensão. Se por um lado nunca foi tão fácil criar conteúdos e emitir opiniões, por outro, o excesso de informações existentes na Internet, a velocidade com que elas se espalham, a impossibilidade de checar todas elas, o medo de estar “por fora” e o impulso em confiar no que conhecidos compartilham tornaram a Internet um ambiente propício para a multiplicação de boatos.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EF3EF4-BD13-ED40-94E8-27AB2AF6EF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599AB8-C883-5B44-AD50-9095B9310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4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6F4F9148-5BEB-7B45-A598-6C71F11972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6DD39986-B242-E247-BC96-FECFAD644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E0240891-1512-4746-A68F-FAC06C056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 termo </a:t>
            </a:r>
            <a:r>
              <a:rPr lang="pt-BR" altLang="pt-BR" sz="1000" i="1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bot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é usado para se referir a programas que permitem automatizar tarefas. De acordo com o contexto e com as atividades que são automatizadas, ele pode adotar diferentes significados. </a:t>
            </a:r>
          </a:p>
          <a:p>
            <a:pPr algn="just"/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contexto de códigos maliciosos (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malware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), por exemplo, 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bot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refere-se a um tipo programa malicioso que dispõe de mecanismos de comunicação com o invasor que permitem que ele seja controlado remotamente. Possui processo de infecção e propagação similar ao do 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worm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ou seja, é capaz de se propagar automaticamente, explorando vulnerabilidades existentes em programas instalados em equipamentos.</a:t>
            </a:r>
          </a:p>
          <a:p>
            <a:pPr algn="just"/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Um computador infectado por um 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bot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costuma ser chamado de zumbi (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zombie computer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), pois pode ser controlado remotamente, sem o conhecimento do seu dono. Também pode ser chamado de 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spam zombie 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quando o 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bot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instalado o transforma em um servidor de 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e-mails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 o utiliza para o envio de </a:t>
            </a:r>
            <a:r>
              <a:rPr lang="pt-BR" altLang="pt-BR" sz="1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spam</a:t>
            </a:r>
            <a:r>
              <a:rPr lang="pt-BR" altLang="pt-B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1F63F1-6413-F241-85BA-ACF2577EDA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B40468-5006-DD4C-ABAA-04BE8415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5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A1D91853-AA1D-7D4B-B5CD-4910C639B0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CBBF2B9F-93E5-CB47-A995-747BB18B5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8C47454B-1FBB-E34B-8295-1C6D811EF8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dirty="0">
                <a:ea typeface="ＭＳ Ｐゴシック" panose="020B0600070205080204" pitchFamily="34" charset="-128"/>
              </a:rPr>
              <a:t>No início os boatos eram conhecidos como </a:t>
            </a:r>
            <a:r>
              <a:rPr lang="pt-BR" altLang="pt-BR" i="1" dirty="0">
                <a:ea typeface="ＭＳ Ｐゴシック" panose="020B0600070205080204" pitchFamily="34" charset="-128"/>
              </a:rPr>
              <a:t>hoaxes</a:t>
            </a:r>
            <a:r>
              <a:rPr lang="pt-BR" altLang="pt-BR" dirty="0">
                <a:ea typeface="ＭＳ Ｐゴシック" panose="020B0600070205080204" pitchFamily="34" charset="-128"/>
              </a:rPr>
              <a:t> e circulavam por </a:t>
            </a:r>
            <a:r>
              <a:rPr lang="pt-BR" altLang="pt-BR" i="1" dirty="0">
                <a:ea typeface="ＭＳ Ｐゴシック" panose="020B0600070205080204" pitchFamily="34" charset="-128"/>
              </a:rPr>
              <a:t>e-mail</a:t>
            </a:r>
            <a:r>
              <a:rPr lang="pt-BR" altLang="pt-BR" dirty="0">
                <a:ea typeface="ＭＳ Ｐゴシック" panose="020B0600070205080204" pitchFamily="34" charset="-128"/>
              </a:rPr>
              <a:t>. Outro nome às vezes utilizado é corrente, que é aquele boato que pede para ser compartilhado com muitas pessoas. Atualmente, um termo muito utilizado é </a:t>
            </a:r>
            <a:r>
              <a:rPr lang="pt-BR" altLang="pt-BR" i="1" dirty="0">
                <a:ea typeface="ＭＳ Ｐゴシック" panose="020B0600070205080204" pitchFamily="34" charset="-128"/>
              </a:rPr>
              <a:t>fake</a:t>
            </a:r>
            <a:r>
              <a:rPr lang="pt-BR" altLang="pt-BR" dirty="0">
                <a:ea typeface="ＭＳ Ｐゴシック" panose="020B0600070205080204" pitchFamily="34" charset="-128"/>
              </a:rPr>
              <a:t> </a:t>
            </a:r>
            <a:r>
              <a:rPr lang="pt-BR" altLang="pt-BR" i="1" dirty="0">
                <a:ea typeface="ＭＳ Ｐゴシック" panose="020B0600070205080204" pitchFamily="34" charset="-128"/>
              </a:rPr>
              <a:t>news</a:t>
            </a:r>
            <a:r>
              <a:rPr lang="pt-BR" altLang="pt-BR" dirty="0">
                <a:ea typeface="ＭＳ Ｐゴシック" panose="020B0600070205080204" pitchFamily="34" charset="-128"/>
              </a:rPr>
              <a:t>, geralmente associado a notícias que tentam se passar por reportagens jornalísticas verdadeiras e que possuem conteúdo falso, impreciso ou distorcido. 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29814F-B260-EA4F-AF43-74D72FA723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EBF8AD-C3CF-944C-B75B-CBBC38E95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6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F633E9E2-5EC4-B24D-BCBB-7EF3A880B97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EDFC6A3F-05E5-194E-A0C7-A23CF2AE5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F2E5E3A9-B3BE-2C42-A66D-C421DFBCA3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FE0B7F-619F-8545-928C-C0A8FF7033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180319-761B-A14A-9A0F-5FAFE35C0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7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8B4118D4-3E37-4E48-9CF6-1F48EE79850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D67A564D-D1CA-8547-8936-5746DF161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1A0178B3-2332-A147-A64C-C38999CE18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D2491B-C416-BF48-BD2F-40D16B2DAB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788E9F-0885-4B4D-8F8C-356B46C43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8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93F1D1CA-9E05-A947-83F8-FC99F592371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275B5D5B-DB7B-BB4E-9F8A-433B7111E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4B39C364-C48A-DF4B-B1C6-9548F23E28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A14E73-A62F-8A40-8E3C-824E3DD4FD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https://cartilha.cert.br/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9F5B40-3581-404C-8D4E-691EEBF7C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27E2-C411-BB43-BF7B-FBF04E45F57B}" type="slidenum">
              <a:rPr lang="en-US" altLang="pt-BR" smtClean="0"/>
              <a:pPr/>
              <a:t>9</a:t>
            </a:fld>
            <a:endParaRPr lang="en-US" altLang="pt-BR"/>
          </a:p>
        </p:txBody>
      </p:sp>
      <p:sp>
        <p:nvSpPr>
          <p:cNvPr id="7" name="Espaço Reservado para Cabeçalho 6">
            <a:extLst>
              <a:ext uri="{FF2B5EF4-FFF2-40B4-BE49-F238E27FC236}">
                <a16:creationId xmlns:a16="http://schemas.microsoft.com/office/drawing/2014/main" id="{82D88984-158C-3340-B0B6-9530D5E4950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Boatos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60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6">
            <a:extLst>
              <a:ext uri="{FF2B5EF4-FFF2-40B4-BE49-F238E27FC236}">
                <a16:creationId xmlns:a16="http://schemas.microsoft.com/office/drawing/2014/main" id="{35147020-B44D-3D45-BD32-8891E3DCD1EB}"/>
              </a:ext>
            </a:extLst>
          </p:cNvPr>
          <p:cNvCxnSpPr/>
          <p:nvPr userDrawn="1"/>
        </p:nvCxnSpPr>
        <p:spPr>
          <a:xfrm>
            <a:off x="457200" y="1123200"/>
            <a:ext cx="8229600" cy="0"/>
          </a:xfrm>
          <a:prstGeom prst="line">
            <a:avLst/>
          </a:prstGeom>
          <a:ln w="127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1200"/>
            <a:ext cx="8229600" cy="778099"/>
          </a:xfrm>
        </p:spPr>
        <p:txBody>
          <a:bodyPr lIns="90000"/>
          <a:lstStyle>
            <a:lvl1pPr algn="l">
              <a:defRPr lang="x-none" sz="2400" b="1" kern="1200" dirty="0" smtClean="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6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43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1200"/>
            <a:ext cx="8229600" cy="778099"/>
          </a:xfrm>
        </p:spPr>
        <p:txBody>
          <a:bodyPr lIns="90000"/>
          <a:lstStyle>
            <a:lvl1pPr algn="ctr">
              <a:defRPr lang="x-none" sz="2400" b="1" kern="1200" dirty="0" smtClean="0">
                <a:solidFill>
                  <a:schemeClr val="bg1"/>
                </a:solidFill>
                <a:latin typeface="Arial Black"/>
                <a:ea typeface="ＭＳ Ｐゴシック" charset="0"/>
                <a:cs typeface="Arial Black"/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2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3200"/>
            <a:ext cx="7772400" cy="1224136"/>
          </a:xfrm>
        </p:spPr>
        <p:txBody>
          <a:bodyPr anchor="ctr">
            <a:normAutofit/>
          </a:bodyPr>
          <a:lstStyle>
            <a:lvl1pPr algn="ctr">
              <a:defRPr sz="3600">
                <a:latin typeface="Arial Black"/>
                <a:cs typeface="Arial Black"/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1792288" y="2780928"/>
            <a:ext cx="5486400" cy="273630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082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6">
            <a:extLst>
              <a:ext uri="{FF2B5EF4-FFF2-40B4-BE49-F238E27FC236}">
                <a16:creationId xmlns:a16="http://schemas.microsoft.com/office/drawing/2014/main" id="{F9C46332-64DC-4A4C-A804-7764110F8FCB}"/>
              </a:ext>
            </a:extLst>
          </p:cNvPr>
          <p:cNvCxnSpPr/>
          <p:nvPr userDrawn="1"/>
        </p:nvCxnSpPr>
        <p:spPr>
          <a:xfrm>
            <a:off x="457200" y="1123200"/>
            <a:ext cx="8229600" cy="0"/>
          </a:xfrm>
          <a:prstGeom prst="line">
            <a:avLst/>
          </a:prstGeom>
          <a:ln w="127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1200"/>
            <a:ext cx="8229600" cy="778099"/>
          </a:xfrm>
        </p:spPr>
        <p:txBody>
          <a:bodyPr lIns="90000"/>
          <a:lstStyle>
            <a:lvl1pPr algn="l">
              <a:defRPr lang="x-none" sz="2400" b="1" kern="1200" dirty="0" smtClean="0">
                <a:solidFill>
                  <a:schemeClr val="accent1"/>
                </a:solidFill>
                <a:latin typeface="Arial Black"/>
                <a:ea typeface="ＭＳ Ｐゴシック" charset="0"/>
                <a:cs typeface="Arial Black"/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9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3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6">
            <a:extLst>
              <a:ext uri="{FF2B5EF4-FFF2-40B4-BE49-F238E27FC236}">
                <a16:creationId xmlns:a16="http://schemas.microsoft.com/office/drawing/2014/main" id="{A56063CD-2205-8D4C-9A43-F711F0D0732B}"/>
              </a:ext>
            </a:extLst>
          </p:cNvPr>
          <p:cNvCxnSpPr/>
          <p:nvPr userDrawn="1"/>
        </p:nvCxnSpPr>
        <p:spPr>
          <a:xfrm>
            <a:off x="457200" y="1123200"/>
            <a:ext cx="8229600" cy="0"/>
          </a:xfrm>
          <a:prstGeom prst="line">
            <a:avLst/>
          </a:prstGeom>
          <a:ln w="127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4525963"/>
          </a:xfrm>
        </p:spPr>
        <p:txBody>
          <a:bodyPr/>
          <a:lstStyle>
            <a:lvl1pPr marL="342900" indent="-342900">
              <a:defRPr lang="x-none" sz="22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defRPr lang="x-none" sz="20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>
              <a:defRPr lang="x-none" sz="1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>
              <a:defRPr lang="x-none" sz="16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>
              <a:defRPr lang="en-US" sz="1600" b="1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1200"/>
            <a:ext cx="8229600" cy="778099"/>
          </a:xfrm>
        </p:spPr>
        <p:txBody>
          <a:bodyPr lIns="90000"/>
          <a:lstStyle>
            <a:lvl1pPr algn="l">
              <a:defRPr lang="x-none" sz="2400" b="1" kern="1200" dirty="0" smtClean="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1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96DE504-1D5C-6546-9F17-92EDA1062D39}"/>
              </a:ext>
            </a:extLst>
          </p:cNvPr>
          <p:cNvCxnSpPr/>
          <p:nvPr userDrawn="1"/>
        </p:nvCxnSpPr>
        <p:spPr>
          <a:xfrm>
            <a:off x="457200" y="1123200"/>
            <a:ext cx="8229600" cy="0"/>
          </a:xfrm>
          <a:prstGeom prst="line">
            <a:avLst/>
          </a:prstGeom>
          <a:ln w="127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40000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1200"/>
            <a:ext cx="8229600" cy="778099"/>
          </a:xfrm>
        </p:spPr>
        <p:txBody>
          <a:bodyPr lIns="90000"/>
          <a:lstStyle>
            <a:lvl1pPr algn="l">
              <a:defRPr lang="x-none" sz="2400" b="1" kern="1200" dirty="0" smtClean="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3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6">
            <a:extLst>
              <a:ext uri="{FF2B5EF4-FFF2-40B4-BE49-F238E27FC236}">
                <a16:creationId xmlns:a16="http://schemas.microsoft.com/office/drawing/2014/main" id="{586B3949-4A47-0744-AEAA-2C589FDD5ABE}"/>
              </a:ext>
            </a:extLst>
          </p:cNvPr>
          <p:cNvCxnSpPr/>
          <p:nvPr userDrawn="1"/>
        </p:nvCxnSpPr>
        <p:spPr>
          <a:xfrm>
            <a:off x="457200" y="1123200"/>
            <a:ext cx="8229600" cy="0"/>
          </a:xfrm>
          <a:prstGeom prst="line">
            <a:avLst/>
          </a:prstGeom>
          <a:ln w="127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1200"/>
            <a:ext cx="8229600" cy="778099"/>
          </a:xfrm>
        </p:spPr>
        <p:txBody>
          <a:bodyPr lIns="90000"/>
          <a:lstStyle>
            <a:lvl1pPr algn="l">
              <a:defRPr lang="x-none" sz="2400" b="1" kern="1200" dirty="0" smtClean="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3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43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6" y="836711"/>
            <a:ext cx="3008313" cy="1162051"/>
          </a:xfrm>
        </p:spPr>
        <p:txBody>
          <a:bodyPr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11256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988840"/>
            <a:ext cx="3008313" cy="39604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99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118D854-CACF-FB47-BE5C-92DD478105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331200"/>
            <a:ext cx="8229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1CAFB5-20A9-6A42-8C03-36DA6E448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00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dirty="0"/>
              <a:t>Click to edit Master text styles</a:t>
            </a:r>
          </a:p>
          <a:p>
            <a:pPr lvl="1"/>
            <a:r>
              <a:rPr lang="en-US" altLang="pt-BR" dirty="0"/>
              <a:t>Second level</a:t>
            </a:r>
          </a:p>
          <a:p>
            <a:pPr lvl="2"/>
            <a:r>
              <a:rPr lang="en-US" altLang="pt-BR" dirty="0"/>
              <a:t>Third level</a:t>
            </a:r>
          </a:p>
          <a:p>
            <a:pPr lvl="3"/>
            <a:r>
              <a:rPr lang="en-US" altLang="pt-BR" dirty="0"/>
              <a:t>Fourth level</a:t>
            </a:r>
          </a:p>
          <a:p>
            <a:pPr lvl="4"/>
            <a:r>
              <a:rPr lang="en-US" altLang="pt-BR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62" r:id="rId3"/>
    <p:sldLayoutId id="2147484557" r:id="rId4"/>
    <p:sldLayoutId id="2147484563" r:id="rId5"/>
    <p:sldLayoutId id="2147484564" r:id="rId6"/>
    <p:sldLayoutId id="2147484565" r:id="rId7"/>
    <p:sldLayoutId id="2147484558" r:id="rId8"/>
    <p:sldLayoutId id="2147484559" r:id="rId9"/>
    <p:sldLayoutId id="2147484560" r:id="rId10"/>
    <p:sldLayoutId id="2147484566" r:id="rId11"/>
    <p:sldLayoutId id="2147484561" r:id="rId12"/>
    <p:sldLayoutId id="2147484567" r:id="rId13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x-none" sz="2400" b="1" kern="1200" dirty="0">
          <a:solidFill>
            <a:schemeClr val="accent2"/>
          </a:solidFill>
          <a:latin typeface="Arial Black"/>
          <a:ea typeface="ＭＳ Ｐゴシック" charset="0"/>
          <a:cs typeface="Arial Black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742F"/>
          </a:solidFill>
          <a:latin typeface="Arial Black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742F"/>
          </a:solidFill>
          <a:latin typeface="Arial Black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742F"/>
          </a:solidFill>
          <a:latin typeface="Arial Black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742F"/>
          </a:solidFill>
          <a:latin typeface="Arial Black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6699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6699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6699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6699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–"/>
        <a:defRPr b="1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ato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quatrocantos.com/lendas/" TargetMode="External"/><Relationship Id="rId4" Type="http://schemas.openxmlformats.org/officeDocument/2006/relationships/hyperlink" Target="https://www.e-farsas.com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ilha.cert.b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hyperlink" Target="https://twitter.com/certbr" TargetMode="External"/><Relationship Id="rId4" Type="http://schemas.openxmlformats.org/officeDocument/2006/relationships/hyperlink" Target="https://internetsegura.b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ilha.cert.br/fasciculo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hyperlink" Target="https://cartilha.cert.br/livro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D9873A7-3DE1-1540-AC7D-DC35E7BB1935}"/>
              </a:ext>
            </a:extLst>
          </p:cNvPr>
          <p:cNvSpPr txBox="1"/>
          <p:nvPr/>
        </p:nvSpPr>
        <p:spPr>
          <a:xfrm>
            <a:off x="5760000" y="4680000"/>
            <a:ext cx="245059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pt-BR" altLang="pt-BR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&lt;Nome&gt;</a:t>
            </a:r>
          </a:p>
          <a:p>
            <a:pPr>
              <a:lnSpc>
                <a:spcPts val="1700"/>
              </a:lnSpc>
            </a:pPr>
            <a:r>
              <a:rPr lang="pt-BR" altLang="pt-BR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&lt;Instituição&gt;</a:t>
            </a:r>
          </a:p>
          <a:p>
            <a:pPr>
              <a:lnSpc>
                <a:spcPts val="1700"/>
              </a:lnSpc>
            </a:pPr>
            <a:r>
              <a:rPr lang="pt-BR" altLang="pt-BR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&lt;e-mail&gt;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3E23A-AA09-AA44-A38F-16222F15EFFB}"/>
              </a:ext>
            </a:extLst>
          </p:cNvPr>
          <p:cNvSpPr txBox="1"/>
          <p:nvPr/>
        </p:nvSpPr>
        <p:spPr>
          <a:xfrm>
            <a:off x="7509510" y="20916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7816D7D7-E5F2-EC4C-9962-832EA0B3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Problemas trazidos pelos boatos (3/3)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05B06F5-AE8B-6D4E-AD8E-853D76579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As empresas e as pessoas citadas:</a:t>
            </a:r>
          </a:p>
          <a:p>
            <a:pPr lvl="1"/>
            <a:r>
              <a:rPr lang="pt-BR" altLang="pt-BR" noProof="0" dirty="0"/>
              <a:t>podem ter a reputação manchada</a:t>
            </a:r>
          </a:p>
          <a:p>
            <a:pPr lvl="1"/>
            <a:r>
              <a:rPr lang="pt-BR" altLang="pt-BR" noProof="0" dirty="0"/>
              <a:t>seus nomes podem ficar vinculados a conteúdos caluniosos e difamatórios, que dificilmente serão excluídos da Internet</a:t>
            </a:r>
          </a:p>
          <a:p>
            <a:pPr marL="457200" lvl="1" indent="0">
              <a:buNone/>
            </a:pPr>
            <a:endParaRPr lang="pt-BR" altLang="pt-BR" noProof="0" dirty="0"/>
          </a:p>
          <a:p>
            <a:r>
              <a:rPr lang="pt-BR" altLang="pt-BR" noProof="0" dirty="0"/>
              <a:t>Coletivamente, os boatos geram pânico e espalham medo, ao circularem alertas sobre tragédias e catástrofes naturais</a:t>
            </a:r>
          </a:p>
          <a:p>
            <a:pPr lvl="1"/>
            <a:r>
              <a:rPr lang="pt-BR" altLang="pt-BR" noProof="0" dirty="0"/>
              <a:t>como um suposto toque de recolher ou terremoto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C1405CB5-CA17-6546-9104-0FE695E907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altLang="pt-BR" noProof="0" dirty="0"/>
              <a:t>Como identificar </a:t>
            </a:r>
            <a:br>
              <a:rPr lang="pt-BR" altLang="pt-BR" noProof="0" dirty="0"/>
            </a:br>
            <a:r>
              <a:rPr lang="pt-BR" altLang="pt-BR" noProof="0" dirty="0"/>
              <a:t>um boato</a:t>
            </a:r>
          </a:p>
        </p:txBody>
      </p:sp>
      <p:pic>
        <p:nvPicPr>
          <p:cNvPr id="17410" name="Picture 3">
            <a:extLst>
              <a:ext uri="{FF2B5EF4-FFF2-40B4-BE49-F238E27FC236}">
                <a16:creationId xmlns:a16="http://schemas.microsoft.com/office/drawing/2014/main" id="{C6C09B23-DCCD-D340-8981-8F1D1F835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2276872"/>
            <a:ext cx="7982181" cy="345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>
            <a:extLst>
              <a:ext uri="{FF2B5EF4-FFF2-40B4-BE49-F238E27FC236}">
                <a16:creationId xmlns:a16="http://schemas.microsoft.com/office/drawing/2014/main" id="{D3A7F5B2-A300-2540-BD93-A0A2EE15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Use o bom senso</a:t>
            </a:r>
          </a:p>
        </p:txBody>
      </p:sp>
      <p:sp>
        <p:nvSpPr>
          <p:cNvPr id="18434" name="Content Placeholder 4">
            <a:extLst>
              <a:ext uri="{FF2B5EF4-FFF2-40B4-BE49-F238E27FC236}">
                <a16:creationId xmlns:a16="http://schemas.microsoft.com/office/drawing/2014/main" id="{46FE728E-45B2-ED4C-B93F-195A19742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Às vezes a notícia é tão sem sentido (“</a:t>
            </a:r>
            <a:r>
              <a:rPr lang="pt-BR" altLang="ja-JP" noProof="0" dirty="0"/>
              <a:t>sem pé nem cabeça</a:t>
            </a:r>
            <a:r>
              <a:rPr lang="pt-BR" altLang="pt-BR" noProof="0" dirty="0"/>
              <a:t>”</a:t>
            </a:r>
            <a:r>
              <a:rPr lang="pt-BR" altLang="ja-JP" noProof="0" dirty="0"/>
              <a:t>) que basta refletir um pouco para identificá-la como boato</a:t>
            </a:r>
          </a:p>
          <a:p>
            <a:r>
              <a:rPr lang="pt-BR" altLang="pt-BR" noProof="0" dirty="0"/>
              <a:t>A intuição também é uma boa aliada</a:t>
            </a:r>
          </a:p>
          <a:p>
            <a:pPr lvl="1"/>
            <a:r>
              <a:rPr lang="pt-BR" altLang="pt-BR" noProof="0" dirty="0"/>
              <a:t>se a notícia parece estranha, levando a desconfiança, há uma grande chance dela realmente ser falsa</a:t>
            </a:r>
          </a:p>
          <a:p>
            <a:r>
              <a:rPr lang="pt-BR" altLang="pt-BR" noProof="0" dirty="0"/>
              <a:t>Observe:</a:t>
            </a:r>
          </a:p>
          <a:p>
            <a:pPr lvl="1"/>
            <a:r>
              <a:rPr lang="pt-BR" altLang="pt-BR" noProof="0" dirty="0"/>
              <a:t>os boatos apresentam características em comum entre eles que podem servir como indícios e ajudar a identificá-los</a:t>
            </a:r>
          </a:p>
          <a:p>
            <a:pPr lvl="1"/>
            <a:r>
              <a:rPr lang="pt-BR" altLang="pt-BR" noProof="0" dirty="0"/>
              <a:t>estas características devem ser usadas como guia</a:t>
            </a:r>
          </a:p>
          <a:p>
            <a:pPr lvl="1"/>
            <a:r>
              <a:rPr lang="pt-BR" altLang="pt-BR" noProof="0" dirty="0"/>
              <a:t>podem existir:</a:t>
            </a:r>
          </a:p>
          <a:p>
            <a:pPr lvl="2"/>
            <a:r>
              <a:rPr lang="pt-BR" altLang="pt-BR" noProof="0" dirty="0"/>
              <a:t>boatos que não apresentem nenhuma delas</a:t>
            </a:r>
          </a:p>
          <a:p>
            <a:pPr lvl="2"/>
            <a:r>
              <a:rPr lang="pt-BR" altLang="pt-BR" noProof="0" dirty="0"/>
              <a:t>notícias legítimas que apresentem algumas delas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C00E31E-A4F7-EC45-96E7-604AA779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Um boato geralmente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D6F49171-10DA-4B40-847A-CD5C6535F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pt-BR" altLang="pt-BR" sz="1400" noProof="0" dirty="0"/>
              <a:t>afirma não ser um boato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possui título bombástico, resumido e com destaques em maiúsculo 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possui tom alarmista e usa palavras como "Cuidado" e "Atenção”</a:t>
            </a:r>
            <a:endParaRPr lang="pt-BR" altLang="ja-JP" sz="1400" noProof="0" dirty="0"/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omite a data e/ou o local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não possui fonte ou cita fontes desconhecidas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não apresenta evidências e nem embasamento dos fatos noticiados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apresenta um fato exclusivo, ainda não encontrado em outros locais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mostra dados superlativos ("o maior", "o melhor”</a:t>
            </a:r>
            <a:r>
              <a:rPr lang="pt-BR" altLang="ja-JP" sz="1400" noProof="0" dirty="0"/>
              <a:t>)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explora assuntos que estão repercutindo no momento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usa URL e identidade visual similares às de </a:t>
            </a:r>
            <a:r>
              <a:rPr lang="pt-BR" altLang="pt-BR" sz="1400" i="1" noProof="0" dirty="0"/>
              <a:t>sites</a:t>
            </a:r>
            <a:r>
              <a:rPr lang="pt-BR" altLang="pt-BR" sz="1400" noProof="0" dirty="0"/>
              <a:t> conhecidos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apresenta erros gramaticais e/ou de ortografia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usa imagens adulteradas ou fora de contexto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sugere consequências trágicas, se determinada tarefa não for realizada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promete ganhos financeiros mediante a realização de alguma ação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pede para ser repassado para um grande número de pessoas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possui grande quantidade de curtidas e compartilhamentos</a:t>
            </a:r>
          </a:p>
          <a:p>
            <a:pPr>
              <a:spcBef>
                <a:spcPts val="400"/>
              </a:spcBef>
            </a:pPr>
            <a:r>
              <a:rPr lang="pt-BR" altLang="pt-BR" sz="1400" noProof="0" dirty="0"/>
              <a:t>vem de um perfil ou </a:t>
            </a:r>
            <a:r>
              <a:rPr lang="pt-BR" altLang="pt-BR" sz="1400" i="1" noProof="0" dirty="0"/>
              <a:t>site</a:t>
            </a:r>
            <a:r>
              <a:rPr lang="pt-BR" altLang="pt-BR" sz="1400" noProof="0" dirty="0"/>
              <a:t> já conhecido por divulgar boatos</a:t>
            </a:r>
            <a:endParaRPr lang="pt-BR" altLang="pt-BR" noProof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1CD5C1C-7EE9-454A-B8F8-86F4AC37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Fique atento aos detalhes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37B3B58-6643-7841-997F-834A66BC3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Verifique todo o conteúdo antes de repassar uma notícia </a:t>
            </a:r>
          </a:p>
          <a:p>
            <a:pPr marL="0" indent="0">
              <a:buNone/>
            </a:pPr>
            <a:endParaRPr lang="pt-BR" altLang="pt-BR" noProof="0" dirty="0"/>
          </a:p>
          <a:p>
            <a:r>
              <a:rPr lang="pt-BR" altLang="pt-BR" noProof="0" dirty="0"/>
              <a:t>Observe a data</a:t>
            </a:r>
          </a:p>
          <a:p>
            <a:pPr lvl="1"/>
            <a:r>
              <a:rPr lang="pt-BR" altLang="pt-BR" noProof="0" dirty="0"/>
              <a:t>a notícia pode ser verdadeira mas se referir a fatos antigos</a:t>
            </a:r>
          </a:p>
          <a:p>
            <a:pPr marL="0" indent="0">
              <a:buNone/>
            </a:pPr>
            <a:endParaRPr lang="pt-BR" altLang="pt-BR" noProof="0" dirty="0"/>
          </a:p>
          <a:p>
            <a:r>
              <a:rPr lang="pt-BR" altLang="pt-BR" noProof="0" dirty="0"/>
              <a:t>Verifique a URL</a:t>
            </a:r>
          </a:p>
          <a:p>
            <a:pPr lvl="1"/>
            <a:r>
              <a:rPr lang="pt-BR" altLang="pt-BR" noProof="0" dirty="0"/>
              <a:t>às vezes, na tentativa de dar maior credibilidade à notícia, são criados </a:t>
            </a:r>
            <a:r>
              <a:rPr lang="pt-BR" altLang="pt-BR" i="1" noProof="0" dirty="0"/>
              <a:t>sites</a:t>
            </a:r>
            <a:r>
              <a:rPr lang="pt-BR" altLang="pt-BR" noProof="0" dirty="0"/>
              <a:t> com nomes similares aos de outros veículos de comunicação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EDB5270A-BED9-B748-AAEF-F5EAAD8B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Vá direto à fonte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DBD80886-B89C-8F43-A135-F6229027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Verifique a origem da notícia</a:t>
            </a:r>
          </a:p>
          <a:p>
            <a:pPr lvl="1"/>
            <a:r>
              <a:rPr lang="pt-BR" altLang="pt-BR" noProof="0" dirty="0"/>
              <a:t>mesmo que a notícia cite fontes confiáveis, as informações podem estar fora do contexto ou com partes excluídas</a:t>
            </a:r>
          </a:p>
          <a:p>
            <a:pPr marL="0" indent="0">
              <a:buNone/>
            </a:pPr>
            <a:endParaRPr lang="pt-BR" altLang="pt-BR" noProof="0" dirty="0"/>
          </a:p>
          <a:p>
            <a:r>
              <a:rPr lang="pt-BR" altLang="pt-BR" noProof="0" dirty="0"/>
              <a:t>Observe se a fonte da notícia já não é um boato</a:t>
            </a:r>
          </a:p>
          <a:p>
            <a:pPr lvl="1"/>
            <a:r>
              <a:rPr lang="pt-BR" altLang="pt-BR" noProof="0" dirty="0"/>
              <a:t>há casos de boatos baseados em outros boatos</a:t>
            </a:r>
          </a:p>
          <a:p>
            <a:pPr marL="0" indent="0">
              <a:buNone/>
            </a:pPr>
            <a:endParaRPr lang="pt-BR" altLang="pt-BR" noProof="0" dirty="0"/>
          </a:p>
          <a:p>
            <a:r>
              <a:rPr lang="pt-BR" altLang="pt-BR" noProof="0" dirty="0"/>
              <a:t>Tente ler a notícia original, caso a fonte da notícia tinha sido escrita em outro idioma</a:t>
            </a:r>
          </a:p>
          <a:p>
            <a:pPr lvl="1"/>
            <a:r>
              <a:rPr lang="pt-BR" altLang="pt-BR" noProof="0" dirty="0"/>
              <a:t>erros de tradução podem levar a interpretações erradas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38626A7-AC7A-9544-858D-C18AC6B4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Confirme em outras fontes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F3DB43-DD03-AA41-B51D-E71047579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Pesquise pelas palavras citadas na notícia</a:t>
            </a:r>
          </a:p>
          <a:p>
            <a:pPr lvl="1"/>
            <a:r>
              <a:rPr lang="pt-BR" altLang="pt-BR" noProof="0" dirty="0"/>
              <a:t>mesmo furos de reportagem possuem poucas chances de ainda não terem sido divulgados em outros locais</a:t>
            </a:r>
          </a:p>
          <a:p>
            <a:r>
              <a:rPr lang="pt-BR" altLang="pt-BR" noProof="0" dirty="0"/>
              <a:t>Pesquise a imagem usada, caso haja</a:t>
            </a:r>
          </a:p>
          <a:p>
            <a:pPr lvl="1"/>
            <a:r>
              <a:rPr lang="pt-BR" altLang="pt-BR" noProof="0" dirty="0"/>
              <a:t>tente identificar a sua origem</a:t>
            </a:r>
          </a:p>
          <a:p>
            <a:pPr lvl="1"/>
            <a:r>
              <a:rPr lang="pt-BR" altLang="pt-BR" noProof="0" dirty="0"/>
              <a:t>observe em quais outras páginas e contextos ela aparece</a:t>
            </a:r>
          </a:p>
          <a:p>
            <a:r>
              <a:rPr lang="pt-BR" altLang="pt-BR" noProof="0" dirty="0"/>
              <a:t>Consulte o </a:t>
            </a:r>
            <a:r>
              <a:rPr lang="pt-BR" altLang="pt-BR" i="1" noProof="0" dirty="0"/>
              <a:t>site</a:t>
            </a:r>
            <a:r>
              <a:rPr lang="pt-BR" altLang="pt-BR" noProof="0" dirty="0"/>
              <a:t> oficial das empresas citadas à procura de notas e comunicados que confirmem ou desmintam a notícia</a:t>
            </a:r>
          </a:p>
          <a:p>
            <a:r>
              <a:rPr lang="pt-BR" altLang="pt-BR" noProof="0" dirty="0"/>
              <a:t>Consulte </a:t>
            </a:r>
            <a:r>
              <a:rPr lang="pt-BR" altLang="pt-BR" i="1" noProof="0" dirty="0"/>
              <a:t>sites</a:t>
            </a:r>
            <a:r>
              <a:rPr lang="pt-BR" altLang="pt-BR" noProof="0" dirty="0"/>
              <a:t> especializados em desmentir boatos </a:t>
            </a:r>
            <a:r>
              <a:rPr lang="pt-BR" altLang="pt-BR" i="1" noProof="0" dirty="0"/>
              <a:t>online</a:t>
            </a:r>
          </a:p>
          <a:p>
            <a:pPr lvl="1"/>
            <a:r>
              <a:rPr lang="pt-BR" altLang="pt-BR" noProof="0" dirty="0" err="1"/>
              <a:t>Boatos.org</a:t>
            </a:r>
            <a:r>
              <a:rPr lang="pt-BR" altLang="pt-BR" noProof="0" dirty="0"/>
              <a:t> - </a:t>
            </a:r>
            <a:r>
              <a:rPr lang="pt-BR" altLang="pt-BR" noProof="0" dirty="0">
                <a:hlinkClick r:id="rId3"/>
              </a:rPr>
              <a:t>https://www.boatos.org/</a:t>
            </a:r>
            <a:r>
              <a:rPr lang="pt-BR" altLang="pt-BR" noProof="0" dirty="0"/>
              <a:t> </a:t>
            </a:r>
          </a:p>
          <a:p>
            <a:pPr lvl="1"/>
            <a:r>
              <a:rPr lang="pt-BR" altLang="pt-BR" noProof="0" dirty="0"/>
              <a:t>E-farsas - </a:t>
            </a:r>
            <a:r>
              <a:rPr lang="pt-BR" altLang="pt-BR" noProof="0" dirty="0">
                <a:hlinkClick r:id="rId4"/>
              </a:rPr>
              <a:t>https://www.e-farsas.com/</a:t>
            </a:r>
            <a:r>
              <a:rPr lang="pt-BR" altLang="pt-BR" noProof="0" dirty="0"/>
              <a:t> </a:t>
            </a:r>
          </a:p>
          <a:p>
            <a:pPr lvl="1"/>
            <a:r>
              <a:rPr lang="pt-BR" altLang="pt-BR" noProof="0" dirty="0"/>
              <a:t>Quatro Cantos - </a:t>
            </a:r>
            <a:r>
              <a:rPr lang="pt-BR" altLang="pt-BR" noProof="0" dirty="0">
                <a:hlinkClick r:id="rId5"/>
              </a:rPr>
              <a:t>https://www.quatrocantos.com/lendas/</a:t>
            </a:r>
            <a:r>
              <a:rPr lang="pt-BR" altLang="pt-BR" noProof="0" dirty="0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8E1F1DF-32C3-0E41-B964-9AF45B52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Questione-se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3BA6D3CB-5C33-4840-9CEE-734B4E5BC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Ao ler uma notícia tente se fazer algumas perguntas</a:t>
            </a:r>
          </a:p>
          <a:p>
            <a:r>
              <a:rPr lang="pt-BR" altLang="pt-BR" noProof="0" dirty="0"/>
              <a:t>As respostas poderão lhe ajudar a identificar boatos e, com a prática, isso se tornará um hábito</a:t>
            </a:r>
          </a:p>
          <a:p>
            <a:pPr lvl="1"/>
            <a:r>
              <a:rPr lang="pt-BR" altLang="pt-BR" sz="1600" b="0" noProof="0" dirty="0"/>
              <a:t>qual é a fonte da notícia? </a:t>
            </a:r>
          </a:p>
          <a:p>
            <a:pPr lvl="1"/>
            <a:r>
              <a:rPr lang="pt-BR" altLang="pt-BR" sz="1600" b="0" noProof="0" dirty="0"/>
              <a:t>quem a escreveu? essa pessoa tem conhecimento para isso? </a:t>
            </a:r>
          </a:p>
          <a:p>
            <a:pPr lvl="1"/>
            <a:r>
              <a:rPr lang="pt-BR" altLang="pt-BR" sz="1600" b="0" noProof="0" dirty="0"/>
              <a:t>existem fatos que comprovem a notícia? </a:t>
            </a:r>
          </a:p>
          <a:p>
            <a:pPr lvl="1"/>
            <a:r>
              <a:rPr lang="pt-BR" altLang="pt-BR" sz="1600" b="0" noProof="0" dirty="0"/>
              <a:t>o mesmo fato está sendo noticiado em outros lugares? </a:t>
            </a:r>
          </a:p>
          <a:p>
            <a:pPr lvl="1"/>
            <a:r>
              <a:rPr lang="pt-BR" altLang="pt-BR" sz="1600" b="0" noProof="0" dirty="0"/>
              <a:t>você conhece o </a:t>
            </a:r>
            <a:r>
              <a:rPr lang="pt-BR" altLang="pt-BR" sz="1600" b="0" i="1" noProof="0" dirty="0"/>
              <a:t>site</a:t>
            </a:r>
            <a:r>
              <a:rPr lang="pt-BR" altLang="pt-BR" sz="1600" b="0" noProof="0" dirty="0"/>
              <a:t> onde está a notícia? </a:t>
            </a:r>
          </a:p>
          <a:p>
            <a:pPr lvl="1"/>
            <a:r>
              <a:rPr lang="pt-BR" altLang="pt-BR" sz="1600" b="0" noProof="0" dirty="0"/>
              <a:t>quais são os outros conteúdos desse </a:t>
            </a:r>
            <a:r>
              <a:rPr lang="pt-BR" altLang="pt-BR" sz="1600" b="0" i="1" noProof="0" dirty="0"/>
              <a:t>site</a:t>
            </a:r>
            <a:r>
              <a:rPr lang="pt-BR" altLang="pt-BR" sz="1600" b="0" noProof="0" dirty="0"/>
              <a:t>? </a:t>
            </a:r>
          </a:p>
          <a:p>
            <a:pPr lvl="1"/>
            <a:r>
              <a:rPr lang="pt-BR" altLang="pt-BR" sz="1600" b="0" noProof="0" dirty="0"/>
              <a:t>quando ela aconteceu? </a:t>
            </a:r>
          </a:p>
          <a:p>
            <a:pPr lvl="1"/>
            <a:r>
              <a:rPr lang="pt-BR" altLang="pt-BR" sz="1600" b="0" noProof="0" dirty="0"/>
              <a:t>onde ela aconteceu? </a:t>
            </a:r>
          </a:p>
          <a:p>
            <a:pPr lvl="1"/>
            <a:r>
              <a:rPr lang="pt-BR" altLang="pt-BR" sz="1600" b="0" noProof="0" dirty="0"/>
              <a:t>pode ser uma piada? </a:t>
            </a:r>
          </a:p>
          <a:p>
            <a:pPr lvl="1"/>
            <a:r>
              <a:rPr lang="pt-BR" altLang="pt-BR" sz="1600" b="0" noProof="0" dirty="0"/>
              <a:t>ela é útil para alguém? </a:t>
            </a:r>
          </a:p>
          <a:p>
            <a:pPr lvl="1"/>
            <a:r>
              <a:rPr lang="pt-BR" altLang="pt-BR" sz="1600" b="0" noProof="0" dirty="0"/>
              <a:t>vale a pena ser repassada?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2A5C6000-74F7-2D4F-B0CA-0A56D3263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altLang="pt-BR" noProof="0" dirty="0"/>
              <a:t>Ajude a </a:t>
            </a:r>
            <a:br>
              <a:rPr lang="pt-BR" altLang="pt-BR" noProof="0" dirty="0"/>
            </a:br>
            <a:r>
              <a:rPr lang="pt-BR" altLang="pt-BR" noProof="0" dirty="0"/>
              <a:t>combater os boatos</a:t>
            </a:r>
          </a:p>
        </p:txBody>
      </p:sp>
      <p:pic>
        <p:nvPicPr>
          <p:cNvPr id="24578" name="Picture 3">
            <a:extLst>
              <a:ext uri="{FF2B5EF4-FFF2-40B4-BE49-F238E27FC236}">
                <a16:creationId xmlns:a16="http://schemas.microsoft.com/office/drawing/2014/main" id="{2CF70D5D-CCF7-C240-B3F8-2E44FCFF3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0126" y="2145767"/>
            <a:ext cx="4083747" cy="396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60C00468-2C16-A540-BC14-16A97747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Informe-se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8D894-7BB1-CC4C-8FF6-986233921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Consulte meios diversos de comunicação</a:t>
            </a:r>
          </a:p>
          <a:p>
            <a:r>
              <a:rPr lang="pt-BR" altLang="pt-BR" noProof="0" dirty="0"/>
              <a:t>Converse com outras pessoas</a:t>
            </a:r>
          </a:p>
          <a:p>
            <a:r>
              <a:rPr lang="pt-BR" altLang="pt-BR" noProof="0" dirty="0"/>
              <a:t>Não se limite somente ao que recebe nas redes sociais</a:t>
            </a:r>
          </a:p>
          <a:p>
            <a:pPr lvl="1"/>
            <a:r>
              <a:rPr lang="pt-BR" altLang="pt-BR" noProof="0" dirty="0"/>
              <a:t>conhecer outros pontos de vista ajuda a esclarecer os fatos e identificar informações falsas</a:t>
            </a:r>
          </a:p>
          <a:p>
            <a:r>
              <a:rPr lang="pt-BR" altLang="pt-BR" noProof="0" dirty="0"/>
              <a:t>Não confunda opinião com notícia</a:t>
            </a:r>
          </a:p>
          <a:p>
            <a:pPr lvl="1"/>
            <a:r>
              <a:rPr lang="pt-BR" altLang="pt-BR" noProof="0" dirty="0"/>
              <a:t>opinião cada um tem a sua</a:t>
            </a:r>
          </a:p>
          <a:p>
            <a:pPr lvl="1"/>
            <a:r>
              <a:rPr lang="pt-BR" altLang="pt-BR" noProof="0" dirty="0"/>
              <a:t>e ela deve ser respeitada, mesmo que você discorde</a:t>
            </a:r>
          </a:p>
          <a:p>
            <a:pPr marL="457200" lvl="1" indent="0">
              <a:buNone/>
            </a:pPr>
            <a:endParaRPr lang="pt-BR" altLang="pt-BR" noProof="0" dirty="0"/>
          </a:p>
          <a:p>
            <a:pPr marL="0" indent="0" algn="ctr">
              <a:buNone/>
            </a:pPr>
            <a:r>
              <a:rPr lang="pt-BR" altLang="pt-BR" sz="2400" noProof="0" dirty="0">
                <a:solidFill>
                  <a:schemeClr val="accent2"/>
                </a:solidFill>
              </a:rPr>
              <a:t>Lembre-se: nada melhor que a informação para combater a desinformação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94EB8DD-70D5-CE46-B34A-F6C9673D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Agenda</a:t>
            </a:r>
          </a:p>
        </p:txBody>
      </p:sp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84EFD539-0745-3A49-90B2-006F317CD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Boatos</a:t>
            </a:r>
          </a:p>
          <a:p>
            <a:r>
              <a:rPr lang="pt-BR" altLang="pt-BR" noProof="0" dirty="0"/>
              <a:t>Problemas trazidos pelos boatos</a:t>
            </a:r>
          </a:p>
          <a:p>
            <a:r>
              <a:rPr lang="pt-BR" altLang="pt-BR" noProof="0" dirty="0"/>
              <a:t>Como identificar um boato</a:t>
            </a:r>
          </a:p>
          <a:p>
            <a:r>
              <a:rPr lang="pt-BR" altLang="pt-BR" noProof="0" dirty="0"/>
              <a:t>Ajude a combater os boatos</a:t>
            </a:r>
          </a:p>
          <a:p>
            <a:r>
              <a:rPr lang="pt-BR" altLang="pt-BR" noProof="0" dirty="0"/>
              <a:t>Outras fontes de informações falsas</a:t>
            </a:r>
          </a:p>
          <a:p>
            <a:r>
              <a:rPr lang="pt-BR" altLang="pt-BR" noProof="0" dirty="0"/>
              <a:t>Saiba mais</a:t>
            </a:r>
          </a:p>
          <a:p>
            <a:r>
              <a:rPr lang="pt-BR" altLang="pt-BR" noProof="0" dirty="0"/>
              <a:t>Créditos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BEB223-6199-3440-8C03-1B769322E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3717032"/>
            <a:ext cx="4546847" cy="229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E91A100-A883-8B46-A145-2D9FD19A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Desconfie, duvide e seja crítico 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7CCA5A90-8911-9B47-8F0C-7BE78908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Não acredite em qualquer notícia, mesmo que vinda de conhecidos</a:t>
            </a:r>
          </a:p>
          <a:p>
            <a:pPr lvl="1"/>
            <a:r>
              <a:rPr lang="pt-BR" altLang="pt-BR" noProof="0" dirty="0"/>
              <a:t>a notícia pode ter sido enviada de uma conta invadida ou falsa</a:t>
            </a:r>
          </a:p>
          <a:p>
            <a:pPr lvl="1"/>
            <a:r>
              <a:rPr lang="pt-BR" altLang="pt-BR" noProof="0" dirty="0"/>
              <a:t>tente confirmar se foi realmente a pessoa quem enviou e alerte-a, de preferência de forma privada</a:t>
            </a:r>
          </a:p>
          <a:p>
            <a:pPr marL="0" indent="0">
              <a:buNone/>
            </a:pPr>
            <a:endParaRPr lang="pt-BR" altLang="pt-BR" noProof="0" dirty="0"/>
          </a:p>
          <a:p>
            <a:r>
              <a:rPr lang="pt-BR" altLang="pt-BR" noProof="0" dirty="0"/>
              <a:t>Verifique as configurações das suas redes sociais e, se possível:</a:t>
            </a:r>
          </a:p>
          <a:p>
            <a:pPr lvl="1"/>
            <a:r>
              <a:rPr lang="pt-BR" altLang="pt-BR" noProof="0" dirty="0"/>
              <a:t>selecione os contatos cujas postagens devam ser priorizadas</a:t>
            </a:r>
          </a:p>
          <a:p>
            <a:pPr lvl="1"/>
            <a:r>
              <a:rPr lang="pt-BR" altLang="pt-BR" noProof="0" dirty="0"/>
              <a:t>denuncie os boatos recebidos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9C6CED4-7FD5-DB41-B34E-9D9E169A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Cuidado com contas falsas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FFE40306-76E7-2A4A-A532-A7AB8684E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Contas falsas costumam usar </a:t>
            </a:r>
            <a:r>
              <a:rPr lang="pt-BR" altLang="pt-BR" i="1" noProof="0" dirty="0"/>
              <a:t>bots</a:t>
            </a:r>
            <a:r>
              <a:rPr lang="pt-BR" altLang="pt-BR" noProof="0" dirty="0"/>
              <a:t> para multiplicar e replicar automaticamente os boatos</a:t>
            </a:r>
          </a:p>
          <a:p>
            <a:r>
              <a:rPr lang="pt-BR" altLang="pt-BR" noProof="0" dirty="0"/>
              <a:t>Seja cuidadoso ao aceitar seguidores</a:t>
            </a:r>
          </a:p>
          <a:p>
            <a:pPr lvl="1"/>
            <a:r>
              <a:rPr lang="pt-BR" altLang="pt-BR" noProof="0" dirty="0"/>
              <a:t>ao aceitar uma conta falsa você estará ajudando a torná-la "real”</a:t>
            </a:r>
          </a:p>
          <a:p>
            <a:pPr lvl="2"/>
            <a:r>
              <a:rPr lang="pt-BR" altLang="pt-BR" noProof="0" dirty="0"/>
              <a:t>a conexão entre vocês poderá induzir outros a também aceitá-la</a:t>
            </a:r>
          </a:p>
          <a:p>
            <a:r>
              <a:rPr lang="pt-BR" altLang="pt-BR" noProof="0" dirty="0"/>
              <a:t>Tente reconhecer contas falsas e as denuncie</a:t>
            </a:r>
          </a:p>
          <a:p>
            <a:pPr lvl="1"/>
            <a:r>
              <a:rPr lang="pt-BR" altLang="pt-BR" noProof="0" dirty="0"/>
              <a:t>uma conta falsa geralmente:</a:t>
            </a:r>
          </a:p>
          <a:p>
            <a:pPr lvl="2"/>
            <a:r>
              <a:rPr lang="pt-BR" altLang="pt-BR" noProof="0" dirty="0"/>
              <a:t>publica pouco</a:t>
            </a:r>
          </a:p>
          <a:p>
            <a:pPr lvl="2"/>
            <a:r>
              <a:rPr lang="pt-BR" altLang="pt-BR" noProof="0" dirty="0"/>
              <a:t>curte e compartilha muito</a:t>
            </a:r>
          </a:p>
          <a:p>
            <a:pPr lvl="2"/>
            <a:r>
              <a:rPr lang="pt-BR" altLang="pt-BR" noProof="0" dirty="0"/>
              <a:t>possui muitos seguidores</a:t>
            </a:r>
          </a:p>
          <a:p>
            <a:pPr lvl="2"/>
            <a:r>
              <a:rPr lang="pt-BR" altLang="pt-BR" noProof="0" dirty="0"/>
              <a:t>apresenta poucas informações pessoais</a:t>
            </a:r>
          </a:p>
          <a:p>
            <a:pPr lvl="2"/>
            <a:r>
              <a:rPr lang="pt-BR" altLang="pt-BR" noProof="0" dirty="0"/>
              <a:t>não possui foto de perfil ou usa imagens copiadas da Internet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6459FB2E-50AD-944C-BB75-DDDC925E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Proteja seus equipamentos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DC7BBED6-62F1-A543-9331-84E2D99F5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Mantenha seus equipamentos seguros</a:t>
            </a:r>
          </a:p>
          <a:p>
            <a:pPr lvl="1"/>
            <a:r>
              <a:rPr lang="pt-BR" altLang="pt-BR" noProof="0" dirty="0"/>
              <a:t>instale a versão mais nova do sistema operacional e dos aplicativos instalados</a:t>
            </a:r>
          </a:p>
          <a:p>
            <a:pPr lvl="1"/>
            <a:r>
              <a:rPr lang="pt-BR" altLang="pt-BR" noProof="0" dirty="0"/>
              <a:t>aplique todas as atualizações</a:t>
            </a:r>
          </a:p>
          <a:p>
            <a:pPr lvl="2"/>
            <a:r>
              <a:rPr lang="pt-BR" altLang="pt-BR" noProof="0" dirty="0"/>
              <a:t>reinicie o equipamento sempre que solicitado</a:t>
            </a:r>
          </a:p>
          <a:p>
            <a:pPr lvl="1"/>
            <a:r>
              <a:rPr lang="pt-BR" altLang="pt-BR" noProof="0" dirty="0"/>
              <a:t>desabilite os serviços desnecessários</a:t>
            </a:r>
          </a:p>
        </p:txBody>
      </p:sp>
      <p:pic>
        <p:nvPicPr>
          <p:cNvPr id="28675" name="Picture Placeholder 2">
            <a:extLst>
              <a:ext uri="{FF2B5EF4-FFF2-40B4-BE49-F238E27FC236}">
                <a16:creationId xmlns:a16="http://schemas.microsoft.com/office/drawing/2014/main" id="{9C5E79B0-DAF8-CD47-867E-C24E73B2F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8901" y="3429000"/>
            <a:ext cx="4247899" cy="276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11F779-FFE3-A646-BBEA-940302353F9C}"/>
              </a:ext>
            </a:extLst>
          </p:cNvPr>
          <p:cNvSpPr txBox="1">
            <a:spLocks/>
          </p:cNvSpPr>
          <p:nvPr/>
        </p:nvSpPr>
        <p:spPr bwMode="auto">
          <a:xfrm>
            <a:off x="457200" y="3469523"/>
            <a:ext cx="4906888" cy="134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altLang="pt-BR" sz="1800" dirty="0"/>
              <a:t>instale mecanismos de segurança e mantenha-os atualizados</a:t>
            </a:r>
          </a:p>
          <a:p>
            <a:pPr lvl="2"/>
            <a:r>
              <a:rPr lang="pt-BR" altLang="pt-BR" i="1" dirty="0"/>
              <a:t>antispam</a:t>
            </a:r>
          </a:p>
          <a:p>
            <a:pPr lvl="2"/>
            <a:r>
              <a:rPr lang="pt-BR" altLang="pt-BR" dirty="0"/>
              <a:t>antivírus</a:t>
            </a:r>
          </a:p>
          <a:p>
            <a:pPr lvl="2"/>
            <a:r>
              <a:rPr lang="pt-BR" altLang="pt-BR" i="1" dirty="0"/>
              <a:t>firewall</a:t>
            </a:r>
            <a:r>
              <a:rPr lang="pt-BR" altLang="pt-BR" dirty="0"/>
              <a:t> pessoal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3638004-1E60-DB4F-A3B6-05C9953D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Proteja suas senhas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5590AF05-6872-CA47-A369-1C0486456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C</a:t>
            </a:r>
            <a:r>
              <a:rPr lang="pt-BR" altLang="pt-BR" noProof="0" dirty="0" err="1"/>
              <a:t>rie</a:t>
            </a:r>
            <a:r>
              <a:rPr lang="pt-BR" altLang="pt-BR" noProof="0" dirty="0"/>
              <a:t> senhas com:</a:t>
            </a:r>
          </a:p>
          <a:p>
            <a:pPr lvl="1"/>
            <a:r>
              <a:rPr lang="pt-BR" altLang="pt-BR" noProof="0" dirty="0"/>
              <a:t>grande quantidade de caracteres</a:t>
            </a:r>
          </a:p>
          <a:p>
            <a:pPr lvl="1"/>
            <a:r>
              <a:rPr lang="pt-BR" altLang="pt-BR" noProof="0" dirty="0"/>
              <a:t>diferentes tipos de caracteres</a:t>
            </a:r>
          </a:p>
          <a:p>
            <a:r>
              <a:rPr lang="pt-BR" altLang="pt-BR" noProof="0" dirty="0"/>
              <a:t>Não utilize:</a:t>
            </a:r>
          </a:p>
          <a:p>
            <a:pPr lvl="1"/>
            <a:r>
              <a:rPr lang="pt-BR" altLang="pt-BR" noProof="0" dirty="0"/>
              <a:t>dados pessoais, como nome, sobrenome e datas</a:t>
            </a:r>
          </a:p>
          <a:p>
            <a:pPr lvl="1"/>
            <a:r>
              <a:rPr lang="pt-BR" altLang="pt-BR" noProof="0" dirty="0"/>
              <a:t>dados que possam ser facilmente obtidos sobre você</a:t>
            </a:r>
          </a:p>
          <a:p>
            <a:r>
              <a:rPr lang="pt-BR" altLang="pt-BR" noProof="0" dirty="0"/>
              <a:t>Evite reutilizar suas senhas</a:t>
            </a:r>
          </a:p>
          <a:p>
            <a:r>
              <a:rPr lang="pt-BR" altLang="pt-BR" noProof="0" dirty="0"/>
              <a:t>Troque periodicamente suas senhas</a:t>
            </a:r>
          </a:p>
          <a:p>
            <a:r>
              <a:rPr lang="pt-BR" altLang="pt-BR" noProof="0" dirty="0"/>
              <a:t>Não informe senhas via </a:t>
            </a:r>
            <a:r>
              <a:rPr lang="pt-BR" altLang="pt-BR" i="1" noProof="0" dirty="0"/>
              <a:t>e-mails</a:t>
            </a:r>
            <a:r>
              <a:rPr lang="pt-BR" altLang="pt-BR" noProof="0" dirty="0"/>
              <a:t> ou telefonemas</a:t>
            </a:r>
          </a:p>
          <a:p>
            <a:r>
              <a:rPr lang="pt-BR" altLang="pt-BR" noProof="0" dirty="0"/>
              <a:t>Use a verificação em duas etapas, sempre que disponível</a:t>
            </a:r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221A1B8B-C08E-C644-8BB2-73975C8FB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36" y="1265465"/>
            <a:ext cx="2370003" cy="15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2A040B6A-A157-454C-B46C-501A1066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Adote uma postura preventiva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A04D25FB-1E9B-CE44-959E-C80ABBFB1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Seja cuidadoso ao abrir arquivos anexos e ao clicar em </a:t>
            </a:r>
            <a:r>
              <a:rPr lang="pt-BR" altLang="pt-BR" i="1" noProof="0" dirty="0"/>
              <a:t>links</a:t>
            </a:r>
            <a:endParaRPr lang="pt-BR" altLang="pt-BR" noProof="0" dirty="0"/>
          </a:p>
          <a:p>
            <a:r>
              <a:rPr lang="pt-BR" altLang="pt-BR" noProof="0" dirty="0"/>
              <a:t>Não repasse mensagens contendo ofertas e promoções</a:t>
            </a:r>
          </a:p>
          <a:p>
            <a:pPr lvl="1"/>
            <a:r>
              <a:rPr lang="pt-BR" altLang="pt-BR" noProof="0" dirty="0"/>
              <a:t>elas podem conter </a:t>
            </a:r>
            <a:r>
              <a:rPr lang="pt-BR" altLang="pt-BR" i="1" noProof="0" dirty="0"/>
              <a:t>links</a:t>
            </a:r>
            <a:r>
              <a:rPr lang="pt-BR" altLang="pt-BR" noProof="0" dirty="0"/>
              <a:t> para </a:t>
            </a:r>
            <a:r>
              <a:rPr lang="pt-BR" altLang="pt-BR" i="1" noProof="0" dirty="0"/>
              <a:t>sites</a:t>
            </a:r>
            <a:r>
              <a:rPr lang="pt-BR" altLang="pt-BR" noProof="0" dirty="0"/>
              <a:t> falsos (</a:t>
            </a:r>
            <a:r>
              <a:rPr lang="pt-BR" altLang="pt-BR" i="1" noProof="0" dirty="0"/>
              <a:t>phishing</a:t>
            </a:r>
            <a:r>
              <a:rPr lang="pt-BR" altLang="pt-BR" noProof="0" dirty="0"/>
              <a:t>) ou instalar códigos maliciosos </a:t>
            </a:r>
          </a:p>
          <a:p>
            <a:r>
              <a:rPr lang="pt-BR" altLang="pt-BR" noProof="0" dirty="0"/>
              <a:t>Seja cuidadoso ao clicar em </a:t>
            </a:r>
            <a:r>
              <a:rPr lang="pt-BR" altLang="pt-BR" i="1" noProof="0" dirty="0"/>
              <a:t>links</a:t>
            </a:r>
          </a:p>
          <a:p>
            <a:pPr lvl="1"/>
            <a:r>
              <a:rPr lang="pt-BR" altLang="pt-BR" noProof="0" dirty="0"/>
              <a:t>independente de quem os enviou</a:t>
            </a:r>
          </a:p>
        </p:txBody>
      </p:sp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B74C18A9-9625-7645-895E-6F499C2A0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0583" y="2924944"/>
            <a:ext cx="3538736" cy="312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2D47CA62-56D6-F04B-A3AB-9FD547E7DD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altLang="pt-BR" noProof="0" dirty="0"/>
              <a:t>Outras fontes de </a:t>
            </a:r>
            <a:br>
              <a:rPr lang="pt-BR" altLang="pt-BR" noProof="0" dirty="0"/>
            </a:br>
            <a:r>
              <a:rPr lang="pt-BR" altLang="pt-BR" noProof="0" dirty="0"/>
              <a:t>informações falsas</a:t>
            </a: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D6D44C19-548E-EE4A-975F-8D341F489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3849" y="2121709"/>
            <a:ext cx="4836302" cy="396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3">
            <a:extLst>
              <a:ext uri="{FF2B5EF4-FFF2-40B4-BE49-F238E27FC236}">
                <a16:creationId xmlns:a16="http://schemas.microsoft.com/office/drawing/2014/main" id="{75ACA954-49A7-F04C-9071-63CE0A2F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Outras fontes de informações falsas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5C1C22-E565-C046-B2ED-67D159D6F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Piadas, paródias e sátiras</a:t>
            </a:r>
          </a:p>
          <a:p>
            <a:pPr lvl="1"/>
            <a:r>
              <a:rPr lang="pt-BR" altLang="pt-BR" sz="1600" noProof="0" dirty="0"/>
              <a:t>são histórias criadas com o objetivo de divertir</a:t>
            </a:r>
          </a:p>
          <a:p>
            <a:pPr lvl="1"/>
            <a:r>
              <a:rPr lang="pt-BR" altLang="pt-BR" sz="1600" i="1" noProof="0" dirty="0"/>
              <a:t>sites</a:t>
            </a:r>
            <a:r>
              <a:rPr lang="pt-BR" altLang="pt-BR" sz="1600" noProof="0" dirty="0"/>
              <a:t> e canais com conteúdo humorístico costumam deixar isso claro justamente para não serem levados a sério</a:t>
            </a:r>
          </a:p>
          <a:p>
            <a:pPr marL="457200" lvl="1" indent="0">
              <a:buNone/>
            </a:pPr>
            <a:r>
              <a:rPr lang="pt-BR" altLang="pt-BR" sz="1600" noProof="0" dirty="0">
                <a:solidFill>
                  <a:schemeClr val="accent2"/>
                </a:solidFill>
              </a:rPr>
              <a:t>“E aí? Você conhece aquela do papagaio?”</a:t>
            </a:r>
            <a:endParaRPr lang="pt-BR" altLang="ja-JP" sz="1600" noProof="0" dirty="0">
              <a:solidFill>
                <a:schemeClr val="accent2"/>
              </a:solidFill>
            </a:endParaRPr>
          </a:p>
          <a:p>
            <a:r>
              <a:rPr lang="pt-BR" altLang="pt-BR" noProof="0" dirty="0"/>
              <a:t>Lendas urbanas:</a:t>
            </a:r>
          </a:p>
          <a:p>
            <a:pPr lvl="1"/>
            <a:r>
              <a:rPr lang="pt-BR" altLang="pt-BR" sz="1600" noProof="0" dirty="0"/>
              <a:t>são histórias fabulosas incorporadas ao folclore moderno, que apresentam lição de moral e são contadas como fatos verídicos ocorridos com alguém próximo</a:t>
            </a:r>
          </a:p>
          <a:p>
            <a:pPr marL="457200" lvl="1" indent="0">
              <a:buNone/>
            </a:pPr>
            <a:r>
              <a:rPr lang="pt-BR" altLang="pt-BR" sz="1600" noProof="0" dirty="0">
                <a:solidFill>
                  <a:schemeClr val="accent2"/>
                </a:solidFill>
              </a:rPr>
              <a:t>“Já ouviu falar na loira do banheiro? Uma vez o amigo do meu tio...”</a:t>
            </a:r>
            <a:endParaRPr lang="pt-BR" altLang="ja-JP" sz="1600" noProof="0" dirty="0">
              <a:solidFill>
                <a:schemeClr val="accent2"/>
              </a:solidFill>
            </a:endParaRPr>
          </a:p>
          <a:p>
            <a:r>
              <a:rPr lang="pt-BR" altLang="pt-BR" noProof="0" dirty="0"/>
              <a:t>Fofocas:</a:t>
            </a:r>
          </a:p>
          <a:p>
            <a:pPr lvl="1"/>
            <a:r>
              <a:rPr lang="pt-BR" altLang="pt-BR" sz="1600" noProof="0" dirty="0"/>
              <a:t>são comentários, geralmente maldosos, feitos às escondidas sobre a vida de outras pessoas</a:t>
            </a:r>
          </a:p>
          <a:p>
            <a:pPr marL="457200" lvl="1" indent="0">
              <a:buNone/>
            </a:pPr>
            <a:r>
              <a:rPr lang="pt-BR" altLang="pt-BR" sz="1600" noProof="0" dirty="0">
                <a:solidFill>
                  <a:schemeClr val="accent2"/>
                </a:solidFill>
              </a:rPr>
              <a:t>“Você já ficou sabendo da última? Mas não diga que fui eu que contei”</a:t>
            </a:r>
            <a:endParaRPr lang="pt-BR" altLang="ja-JP" sz="1600" noProof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F23EB-0444-C14F-B818-62F9432E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Saiba mais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6BECBE7-99CE-9640-AD82-68635BA68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z="1800" noProof="0" dirty="0"/>
              <a:t>Consulte os demais Fascículos da Cartilha de Segurança e o Livro Segurança na Internet: </a:t>
            </a:r>
            <a:r>
              <a:rPr lang="pt-PT" altLang="en-US" sz="1800" noProof="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cartilha.cert.br </a:t>
            </a:r>
            <a:endParaRPr lang="pt-PT" altLang="en-US" sz="1800" noProof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pt-PT" altLang="en-US" sz="1800" noProof="0" dirty="0"/>
          </a:p>
          <a:p>
            <a:r>
              <a:rPr lang="pt-PT" altLang="en-US" sz="1800" noProof="0" dirty="0"/>
              <a:t>Confira os demais materiais sobre segurança para os diferentes públicos: </a:t>
            </a:r>
            <a:r>
              <a:rPr lang="pt-PT" altLang="en-US" sz="1800" noProof="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internetsegura.br</a:t>
            </a:r>
            <a:endParaRPr lang="pt-PT" altLang="en-US" sz="1800" noProof="0" dirty="0">
              <a:solidFill>
                <a:schemeClr val="accent2"/>
              </a:solidFill>
            </a:endParaRPr>
          </a:p>
          <a:p>
            <a:endParaRPr lang="pt-PT" altLang="en-US" sz="1800" noProof="0" dirty="0"/>
          </a:p>
          <a:p>
            <a:r>
              <a:rPr lang="pt-PT" altLang="en-US" sz="1800" dirty="0"/>
              <a:t>Acompanhe novidades e a dica</a:t>
            </a:r>
          </a:p>
          <a:p>
            <a:pPr marL="342000" lvl="1" indent="0">
              <a:spcBef>
                <a:spcPts val="0"/>
              </a:spcBef>
              <a:buNone/>
            </a:pPr>
            <a:r>
              <a:rPr lang="pt-PT" altLang="en-US" sz="1800" noProof="0" dirty="0"/>
              <a:t>do dia no Twitter do CERT.br</a:t>
            </a:r>
          </a:p>
          <a:p>
            <a:pPr marL="342000" lvl="1" indent="0">
              <a:spcBef>
                <a:spcPts val="0"/>
              </a:spcBef>
              <a:buNone/>
            </a:pPr>
            <a:r>
              <a:rPr lang="pt-BR" sz="1800" dirty="0">
                <a:hlinkClick r:id="rId5"/>
              </a:rPr>
              <a:t>twitter.com/certbr</a:t>
            </a:r>
            <a:endParaRPr lang="pt-BR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4E9F9A-8959-6A4E-B20A-9FED8023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7787" y="3140968"/>
            <a:ext cx="3829012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88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59CF4-09DA-4340-90DF-7239C6619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Créditos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7E7AEB-8657-9C4F-9A25-26D738916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Cartilha de Segurança para Internet</a:t>
            </a:r>
          </a:p>
          <a:p>
            <a:pPr marL="342000" lvl="1" indent="0">
              <a:buNone/>
            </a:pPr>
            <a:r>
              <a:rPr lang="pt-BR" altLang="pt-BR" sz="2000" noProof="0" dirty="0"/>
              <a:t>Fascículo Boatos</a:t>
            </a:r>
          </a:p>
          <a:p>
            <a:pPr marL="342000" lvl="1" indent="0">
              <a:buNone/>
            </a:pPr>
            <a:r>
              <a:rPr lang="pt-BR" altLang="pt-BR" sz="1800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cartilha.cert.br/fasciculos</a:t>
            </a:r>
            <a:r>
              <a:rPr lang="pt-BR" altLang="pt-BR" sz="1800" noProof="0" dirty="0"/>
              <a:t> </a:t>
            </a:r>
          </a:p>
          <a:p>
            <a:pPr marL="457200" lvl="1" indent="0">
              <a:buNone/>
            </a:pPr>
            <a:endParaRPr lang="pt-BR" altLang="pt-BR" sz="1800" noProof="0" dirty="0"/>
          </a:p>
          <a:p>
            <a:r>
              <a:rPr lang="pt-BR" altLang="pt-BR" noProof="0" dirty="0"/>
              <a:t>Livro Segurança na Internet</a:t>
            </a:r>
          </a:p>
          <a:p>
            <a:pPr marL="342000" lvl="1" indent="0">
              <a:buNone/>
            </a:pPr>
            <a:r>
              <a:rPr lang="pt-BR" altLang="pt-BR" sz="1800" noProof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cartilha.cert.br/livro</a:t>
            </a:r>
            <a:endParaRPr lang="pt-BR" sz="18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B04A6-6E83-A148-B31F-F8BA604FA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0192" y="1440000"/>
            <a:ext cx="1854360" cy="262701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5E5452DB-01F4-8A43-9079-AB776648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Boatos (1/2)</a:t>
            </a:r>
          </a:p>
        </p:txBody>
      </p:sp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2E1BF65C-164F-3E40-BDC4-8A388BB93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Boato é uma </a:t>
            </a:r>
            <a:r>
              <a:rPr lang="pt-BR" altLang="pt-BR" noProof="0" dirty="0">
                <a:solidFill>
                  <a:schemeClr val="accent2"/>
                </a:solidFill>
              </a:rPr>
              <a:t>“notícia de fonte desconhecida, muitas vezes infundada, que se divulga entre o público”</a:t>
            </a:r>
            <a:r>
              <a:rPr lang="pt-BR" altLang="ja-JP" noProof="0" dirty="0">
                <a:solidFill>
                  <a:schemeClr val="accent2"/>
                </a:solidFill>
              </a:rPr>
              <a:t> </a:t>
            </a:r>
            <a:r>
              <a:rPr lang="pt-BR" altLang="ja-JP" noProof="0" dirty="0"/>
              <a:t>– </a:t>
            </a:r>
            <a:r>
              <a:rPr lang="pt-BR" altLang="ja-JP" sz="1800" noProof="0" dirty="0"/>
              <a:t>dicionário Houaiss da Língua Portuguesa</a:t>
            </a:r>
          </a:p>
          <a:p>
            <a:pPr lvl="1"/>
            <a:r>
              <a:rPr lang="pt-BR" altLang="pt-BR" noProof="0" dirty="0"/>
              <a:t>se após verificada:</a:t>
            </a:r>
          </a:p>
          <a:p>
            <a:pPr lvl="2"/>
            <a:r>
              <a:rPr lang="pt-BR" altLang="pt-BR" noProof="0" dirty="0"/>
              <a:t>a notícia for considerada falsa então diz-se que o boato foi desmentido </a:t>
            </a:r>
          </a:p>
          <a:p>
            <a:pPr lvl="2"/>
            <a:r>
              <a:rPr lang="pt-BR" altLang="pt-BR" noProof="0" dirty="0"/>
              <a:t>a notícia for considerada verdadeira então diz-se que o boato foi confirmado</a:t>
            </a:r>
          </a:p>
          <a:p>
            <a:r>
              <a:rPr lang="pt-BR" altLang="pt-BR" noProof="0" dirty="0"/>
              <a:t>Como não se conhece a fonte da notícia:</a:t>
            </a:r>
          </a:p>
          <a:p>
            <a:pPr lvl="1"/>
            <a:r>
              <a:rPr lang="pt-BR" altLang="pt-BR" noProof="0" dirty="0"/>
              <a:t>não é possível saber exatamente o motivo pelo qual ela foi criada</a:t>
            </a:r>
          </a:p>
          <a:p>
            <a:pPr lvl="1"/>
            <a:r>
              <a:rPr lang="pt-BR" altLang="pt-BR" noProof="0" dirty="0"/>
              <a:t>o motivo pode variar de simples diversão até interesses políticos e econômicos</a:t>
            </a:r>
          </a:p>
          <a:p>
            <a:r>
              <a:rPr lang="pt-BR" altLang="pt-BR" noProof="0" dirty="0"/>
              <a:t>Popularmente conhecidos como:</a:t>
            </a:r>
          </a:p>
          <a:p>
            <a:pPr lvl="1"/>
            <a:r>
              <a:rPr lang="pt-BR" altLang="pt-BR" noProof="0" dirty="0"/>
              <a:t>"disse me disse”, "zunzunzum”, falatório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FED1FAA8-305C-7241-8D38-A7E3B659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Boatos (2/2)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F3244A71-985A-5E49-A0E7-2425B6BDA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Boatos não são uma novidade</a:t>
            </a:r>
          </a:p>
          <a:p>
            <a:pPr lvl="1"/>
            <a:r>
              <a:rPr lang="pt-BR" altLang="pt-BR" noProof="0" dirty="0"/>
              <a:t>já circulam há muito tempo no boca a boca</a:t>
            </a:r>
          </a:p>
          <a:p>
            <a:r>
              <a:rPr lang="pt-BR" altLang="pt-BR" noProof="0" dirty="0"/>
              <a:t>A Internet:</a:t>
            </a:r>
          </a:p>
          <a:p>
            <a:pPr lvl="1"/>
            <a:r>
              <a:rPr lang="pt-BR" altLang="pt-BR" noProof="0" dirty="0"/>
              <a:t>deu maior alcance e dimensão aos boatos</a:t>
            </a:r>
          </a:p>
          <a:p>
            <a:pPr lvl="1"/>
            <a:r>
              <a:rPr lang="pt-BR" altLang="pt-BR" noProof="0" dirty="0"/>
              <a:t>tornou-se um ambiente propício para a multiplicação de boatos, devido a fatores como:</a:t>
            </a:r>
          </a:p>
          <a:p>
            <a:pPr lvl="2"/>
            <a:r>
              <a:rPr lang="pt-BR" altLang="pt-BR" noProof="0" dirty="0"/>
              <a:t>a facilidade de criar conteúdos e emitir opiniões</a:t>
            </a:r>
          </a:p>
          <a:p>
            <a:pPr lvl="2"/>
            <a:r>
              <a:rPr lang="pt-BR" altLang="pt-BR" noProof="0" dirty="0"/>
              <a:t>o excesso de informações que circulam</a:t>
            </a:r>
          </a:p>
          <a:p>
            <a:pPr lvl="2"/>
            <a:r>
              <a:rPr lang="pt-BR" altLang="pt-BR" noProof="0" dirty="0"/>
              <a:t>a rapidez com que as informações se espalham</a:t>
            </a:r>
          </a:p>
          <a:p>
            <a:pPr lvl="2"/>
            <a:r>
              <a:rPr lang="pt-BR" altLang="pt-BR" noProof="0" dirty="0"/>
              <a:t>a impossibilidade de checar todas as informações recebidas</a:t>
            </a:r>
          </a:p>
          <a:p>
            <a:pPr lvl="2"/>
            <a:r>
              <a:rPr lang="pt-BR" altLang="pt-BR" noProof="0" dirty="0"/>
              <a:t>o medo que os usuários têm de estarem "por fora” </a:t>
            </a:r>
          </a:p>
          <a:p>
            <a:pPr lvl="2"/>
            <a:r>
              <a:rPr lang="pt-BR" altLang="pt-BR" noProof="0" dirty="0"/>
              <a:t>o impulso das pessoas em confiar no que conhecidos compartilham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46A62857-1186-984F-A886-57624F0E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Boatos na Internet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1F4D-C8F6-DC4C-B295-EA8324F84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0000"/>
            <a:ext cx="8229600" cy="4797312"/>
          </a:xfrm>
        </p:spPr>
        <p:txBody>
          <a:bodyPr/>
          <a:lstStyle/>
          <a:p>
            <a:r>
              <a:rPr lang="pt-BR" altLang="pt-BR" noProof="0" dirty="0"/>
              <a:t>Circulam em redes sociais, grupos de mensagens e </a:t>
            </a:r>
            <a:r>
              <a:rPr lang="pt-BR" altLang="pt-BR" i="1" noProof="0" dirty="0"/>
              <a:t>e-mails</a:t>
            </a:r>
            <a:r>
              <a:rPr lang="pt-BR" altLang="pt-BR" noProof="0" dirty="0"/>
              <a:t> </a:t>
            </a:r>
          </a:p>
          <a:p>
            <a:r>
              <a:rPr lang="pt-BR" altLang="pt-BR" noProof="0" dirty="0"/>
              <a:t>Contam com a ajuda:</a:t>
            </a:r>
          </a:p>
          <a:p>
            <a:pPr lvl="1"/>
            <a:r>
              <a:rPr lang="pt-BR" altLang="pt-BR" noProof="0" dirty="0"/>
              <a:t>da boa vontade das pessoas que os repassam</a:t>
            </a:r>
          </a:p>
          <a:p>
            <a:pPr lvl="2"/>
            <a:r>
              <a:rPr lang="pt-BR" altLang="pt-BR" noProof="0" dirty="0"/>
              <a:t>atraídas principalmente pela curiosidade e desejo de solidariedade </a:t>
            </a:r>
          </a:p>
          <a:p>
            <a:pPr lvl="1"/>
            <a:r>
              <a:rPr lang="pt-BR" altLang="pt-BR" noProof="0" dirty="0"/>
              <a:t>de contas falsas automatizadas, geralmente implementadas via </a:t>
            </a:r>
            <a:r>
              <a:rPr lang="pt-BR" altLang="pt-BR" i="1" noProof="0" dirty="0"/>
              <a:t>bots</a:t>
            </a:r>
            <a:endParaRPr lang="pt-BR" altLang="pt-BR" sz="1600" noProof="0" dirty="0"/>
          </a:p>
          <a:p>
            <a:pPr marL="0" indent="0">
              <a:buNone/>
            </a:pPr>
            <a:endParaRPr lang="pt-BR" altLang="pt-BR" sz="1200" noProof="0" dirty="0"/>
          </a:p>
          <a:p>
            <a:pPr marL="0" indent="0">
              <a:buNone/>
            </a:pPr>
            <a:r>
              <a:rPr lang="pt-BR" altLang="pt-BR" i="1" noProof="0" dirty="0"/>
              <a:t>Bot</a:t>
            </a:r>
            <a:r>
              <a:rPr lang="pt-BR" altLang="pt-BR" noProof="0" dirty="0"/>
              <a:t>:</a:t>
            </a:r>
          </a:p>
          <a:p>
            <a:pPr lvl="1"/>
            <a:r>
              <a:rPr lang="pt-BR" altLang="pt-BR" noProof="0" dirty="0"/>
              <a:t>termo originado de </a:t>
            </a:r>
            <a:r>
              <a:rPr lang="pt-BR" altLang="pt-BR" i="1" noProof="0" dirty="0"/>
              <a:t>robot</a:t>
            </a:r>
            <a:r>
              <a:rPr lang="pt-BR" altLang="pt-BR" noProof="0" dirty="0"/>
              <a:t> (robô)</a:t>
            </a:r>
          </a:p>
          <a:p>
            <a:pPr lvl="1"/>
            <a:r>
              <a:rPr lang="pt-BR" altLang="pt-BR" noProof="0" dirty="0"/>
              <a:t>refere-se a um tipo de programa que permite automatizar tarefas</a:t>
            </a:r>
          </a:p>
          <a:p>
            <a:pPr lvl="1"/>
            <a:r>
              <a:rPr lang="pt-BR" altLang="pt-BR" noProof="0" dirty="0"/>
              <a:t>pode ser usado para fins:</a:t>
            </a:r>
          </a:p>
          <a:p>
            <a:pPr lvl="2"/>
            <a:r>
              <a:rPr lang="pt-BR" altLang="pt-BR" noProof="0" dirty="0"/>
              <a:t>legítimos: por exemplo, um assistente pessoal, ou</a:t>
            </a:r>
          </a:p>
          <a:p>
            <a:pPr lvl="2"/>
            <a:r>
              <a:rPr lang="pt-BR" altLang="pt-BR" noProof="0" dirty="0"/>
              <a:t>maliciosos: por exemplo, um </a:t>
            </a:r>
            <a:r>
              <a:rPr lang="pt-BR" altLang="pt-BR" i="1" noProof="0" dirty="0"/>
              <a:t>malware</a:t>
            </a:r>
            <a:r>
              <a:rPr lang="pt-BR" altLang="pt-BR" noProof="0" dirty="0"/>
              <a:t> que infecta equipamentos e faz com que participem de ataques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E727A0C3-667F-D34F-BD86-99D15059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Boatos na Internet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6B41F-4514-264A-8B06-45A9D929C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i="1" noProof="0" dirty="0"/>
              <a:t>Hoaxes</a:t>
            </a:r>
            <a:r>
              <a:rPr lang="pt-BR" altLang="pt-BR" noProof="0" dirty="0"/>
              <a:t>: como inicialmente eram conhecidos</a:t>
            </a:r>
          </a:p>
          <a:p>
            <a:pPr lvl="1"/>
            <a:r>
              <a:rPr lang="pt-BR" altLang="pt-BR" noProof="0" dirty="0"/>
              <a:t>circulavam por </a:t>
            </a:r>
            <a:r>
              <a:rPr lang="pt-BR" altLang="pt-BR" i="1" noProof="0" dirty="0"/>
              <a:t>e-mail </a:t>
            </a:r>
          </a:p>
          <a:p>
            <a:r>
              <a:rPr lang="pt-BR" altLang="pt-BR" noProof="0" dirty="0"/>
              <a:t>Corrente: outro nome às vezes usado</a:t>
            </a:r>
          </a:p>
          <a:p>
            <a:pPr lvl="1"/>
            <a:r>
              <a:rPr lang="pt-BR" altLang="pt-BR" noProof="0" dirty="0"/>
              <a:t>boato que pede para ser compartilhado com muitas pessoas</a:t>
            </a:r>
          </a:p>
          <a:p>
            <a:r>
              <a:rPr lang="pt-BR" altLang="pt-BR" i="1" noProof="0" dirty="0"/>
              <a:t>Fake news</a:t>
            </a:r>
            <a:r>
              <a:rPr lang="pt-BR" altLang="pt-BR" noProof="0" dirty="0"/>
              <a:t>: termo muito usado atualmente</a:t>
            </a:r>
          </a:p>
          <a:p>
            <a:pPr lvl="1"/>
            <a:r>
              <a:rPr lang="pt-BR" altLang="pt-BR" noProof="0" dirty="0"/>
              <a:t>geralmente associado a notícias que tentam se passar por reportagens jornalísticas verdadeiras e que possuem conteúdo falso, impreciso ou distorcido</a:t>
            </a:r>
          </a:p>
          <a:p>
            <a:pPr marL="0" indent="0">
              <a:buNone/>
            </a:pPr>
            <a:endParaRPr lang="pt-BR" altLang="pt-BR" sz="1000" noProof="0" dirty="0"/>
          </a:p>
          <a:p>
            <a:pPr marL="0" indent="0" algn="ctr">
              <a:buNone/>
            </a:pPr>
            <a:r>
              <a:rPr lang="pt-BR" altLang="pt-BR" sz="2400" noProof="0" dirty="0">
                <a:solidFill>
                  <a:schemeClr val="accent2"/>
                </a:solidFill>
              </a:rPr>
              <a:t>Independente do nome recebido, </a:t>
            </a:r>
            <a:endParaRPr lang="pt-BR" altLang="pt-BR" sz="24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pt-BR" altLang="pt-BR" sz="2400" noProof="0" dirty="0">
                <a:solidFill>
                  <a:schemeClr val="accent2"/>
                </a:solidFill>
              </a:rPr>
              <a:t>boatos geram desinformação, causam </a:t>
            </a:r>
          </a:p>
          <a:p>
            <a:pPr marL="0" indent="0" algn="ctr">
              <a:buNone/>
            </a:pPr>
            <a:r>
              <a:rPr lang="pt-BR" altLang="pt-BR" sz="2400" noProof="0" dirty="0">
                <a:solidFill>
                  <a:schemeClr val="accent2"/>
                </a:solidFill>
              </a:rPr>
              <a:t>problemas e precisam ser combatidos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3D0FC282-BB95-8745-8B81-12B5502A9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altLang="pt-BR" noProof="0" dirty="0"/>
              <a:t>Problemas trazidos </a:t>
            </a:r>
            <a:br>
              <a:rPr lang="pt-BR" altLang="pt-BR" noProof="0" dirty="0"/>
            </a:br>
            <a:r>
              <a:rPr lang="pt-BR" altLang="pt-BR" noProof="0" dirty="0"/>
              <a:t>pelos boatos</a:t>
            </a:r>
          </a:p>
        </p:txBody>
      </p:sp>
      <p:pic>
        <p:nvPicPr>
          <p:cNvPr id="13314" name="Picture 3">
            <a:extLst>
              <a:ext uri="{FF2B5EF4-FFF2-40B4-BE49-F238E27FC236}">
                <a16:creationId xmlns:a16="http://schemas.microsoft.com/office/drawing/2014/main" id="{FDFFECF8-C207-9541-9ED1-4E6C333A1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3720" y="2013368"/>
            <a:ext cx="5396560" cy="414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5">
            <a:extLst>
              <a:ext uri="{FF2B5EF4-FFF2-40B4-BE49-F238E27FC236}">
                <a16:creationId xmlns:a16="http://schemas.microsoft.com/office/drawing/2014/main" id="{D64D753E-8C18-134B-9726-CA9C4E55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Problemas trazidos pelos boatos (1/3)</a:t>
            </a:r>
          </a:p>
        </p:txBody>
      </p:sp>
      <p:sp>
        <p:nvSpPr>
          <p:cNvPr id="14338" name="Content Placeholder 6">
            <a:extLst>
              <a:ext uri="{FF2B5EF4-FFF2-40B4-BE49-F238E27FC236}">
                <a16:creationId xmlns:a16="http://schemas.microsoft.com/office/drawing/2014/main" id="{8C6ED6BA-4A93-204D-8E4D-87062CEE4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Boatos:</a:t>
            </a:r>
          </a:p>
          <a:p>
            <a:pPr lvl="1"/>
            <a:r>
              <a:rPr lang="pt-BR" altLang="pt-BR" noProof="0" dirty="0"/>
              <a:t>espalham desinformação</a:t>
            </a:r>
          </a:p>
          <a:p>
            <a:pPr lvl="1"/>
            <a:r>
              <a:rPr lang="pt-BR" altLang="pt-BR" noProof="0" dirty="0"/>
              <a:t>reforçam crenças erradas</a:t>
            </a:r>
          </a:p>
          <a:p>
            <a:pPr lvl="1"/>
            <a:r>
              <a:rPr lang="pt-BR" altLang="pt-BR" noProof="0" dirty="0"/>
              <a:t>distraem de assuntos importantes</a:t>
            </a:r>
          </a:p>
          <a:p>
            <a:pPr lvl="1"/>
            <a:r>
              <a:rPr lang="pt-BR" altLang="pt-BR" noProof="0" dirty="0"/>
              <a:t>podem influenciar negativamente as opiniões</a:t>
            </a:r>
          </a:p>
          <a:p>
            <a:pPr marL="457200" lvl="1" indent="0">
              <a:buNone/>
            </a:pPr>
            <a:endParaRPr lang="pt-BR" altLang="pt-BR" noProof="0" dirty="0"/>
          </a:p>
          <a:p>
            <a:r>
              <a:rPr lang="pt-BR" altLang="pt-BR" noProof="0" dirty="0"/>
              <a:t>O excesso de boatos:</a:t>
            </a:r>
          </a:p>
          <a:p>
            <a:pPr lvl="1"/>
            <a:r>
              <a:rPr lang="pt-BR" altLang="pt-BR" noProof="0" dirty="0"/>
              <a:t>leva ao descrédito das informações que circulam na Internet</a:t>
            </a:r>
          </a:p>
          <a:p>
            <a:pPr lvl="2"/>
            <a:r>
              <a:rPr lang="pt-BR" altLang="pt-BR" noProof="0" dirty="0"/>
              <a:t>frases como “li” e “vi na Internet” passam a ser sinônimos de conteúdos suspeitos e pouco confiáveis</a:t>
            </a:r>
          </a:p>
          <a:p>
            <a:pPr lvl="1"/>
            <a:r>
              <a:rPr lang="pt-BR" altLang="pt-BR" noProof="0" dirty="0"/>
              <a:t>pode servir como pretexto para desmerecer notícias sérias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>
            <a:extLst>
              <a:ext uri="{FF2B5EF4-FFF2-40B4-BE49-F238E27FC236}">
                <a16:creationId xmlns:a16="http://schemas.microsoft.com/office/drawing/2014/main" id="{7361F9DD-FB78-5A47-9531-900637E4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noProof="0" dirty="0"/>
              <a:t>Problemas trazidos pelos boatos (2/3)</a:t>
            </a:r>
          </a:p>
        </p:txBody>
      </p:sp>
      <p:sp>
        <p:nvSpPr>
          <p:cNvPr id="15362" name="Content Placeholder 6">
            <a:extLst>
              <a:ext uri="{FF2B5EF4-FFF2-40B4-BE49-F238E27FC236}">
                <a16:creationId xmlns:a16="http://schemas.microsoft.com/office/drawing/2014/main" id="{DD862B67-5034-4041-8351-64E3A7DED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noProof="0" dirty="0"/>
              <a:t>Quem repassa boatos:</a:t>
            </a:r>
          </a:p>
          <a:p>
            <a:pPr lvl="1"/>
            <a:r>
              <a:rPr lang="pt-BR" altLang="pt-BR" noProof="0" dirty="0"/>
              <a:t>pode ser responsabilizado pelos danos causados</a:t>
            </a:r>
          </a:p>
          <a:p>
            <a:pPr lvl="2"/>
            <a:r>
              <a:rPr lang="pt-BR" altLang="pt-BR" noProof="0" dirty="0"/>
              <a:t>como calúnia e difamação</a:t>
            </a:r>
          </a:p>
          <a:p>
            <a:pPr lvl="1"/>
            <a:r>
              <a:rPr lang="pt-BR" altLang="pt-BR" noProof="0" dirty="0"/>
              <a:t>passa vergonha</a:t>
            </a:r>
          </a:p>
          <a:p>
            <a:pPr lvl="2"/>
            <a:r>
              <a:rPr lang="pt-BR" altLang="pt-BR" noProof="0" dirty="0"/>
              <a:t>está assumindo publicamente que foi enganado</a:t>
            </a:r>
          </a:p>
          <a:p>
            <a:pPr lvl="1"/>
            <a:r>
              <a:rPr lang="pt-BR" altLang="pt-BR" noProof="0" dirty="0"/>
              <a:t>perde a credibilidade</a:t>
            </a:r>
          </a:p>
          <a:p>
            <a:pPr lvl="2"/>
            <a:r>
              <a:rPr lang="pt-BR" altLang="pt-BR" noProof="0" dirty="0"/>
              <a:t>se isso virar rotina, com o tempo, ninguém mais confiará no que essa pessoa compartilha</a:t>
            </a:r>
          </a:p>
          <a:p>
            <a:r>
              <a:rPr lang="pt-BR" altLang="pt-BR" noProof="0" dirty="0"/>
              <a:t>Quem recebe boatos:</a:t>
            </a:r>
          </a:p>
          <a:p>
            <a:pPr lvl="1"/>
            <a:r>
              <a:rPr lang="pt-BR" altLang="pt-BR" noProof="0" dirty="0"/>
              <a:t>desperdiça tempo analisando as notícias</a:t>
            </a:r>
          </a:p>
          <a:p>
            <a:pPr lvl="1"/>
            <a:r>
              <a:rPr lang="pt-BR" altLang="pt-BR" noProof="0" dirty="0"/>
              <a:t>desperdiça o plano de dados de seus dispositivos móveis</a:t>
            </a:r>
          </a:p>
          <a:p>
            <a:pPr lvl="1"/>
            <a:r>
              <a:rPr lang="pt-BR" altLang="pt-BR" noProof="0" dirty="0"/>
              <a:t>pode ser vítima de golpes, ao acessar </a:t>
            </a:r>
            <a:r>
              <a:rPr lang="pt-BR" altLang="pt-BR" i="1" noProof="0" dirty="0"/>
              <a:t>links</a:t>
            </a:r>
            <a:r>
              <a:rPr lang="pt-BR" altLang="pt-BR" noProof="0" dirty="0"/>
              <a:t> para </a:t>
            </a:r>
            <a:r>
              <a:rPr lang="pt-BR" altLang="pt-BR" i="1" noProof="0" dirty="0"/>
              <a:t>sites</a:t>
            </a:r>
            <a:r>
              <a:rPr lang="pt-BR" altLang="pt-BR" noProof="0" dirty="0"/>
              <a:t> fraudulentos ou invadidos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ascículo Boatos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EC6949"/>
      </a:accent1>
      <a:accent2>
        <a:srgbClr val="4FB05F"/>
      </a:accent2>
      <a:accent3>
        <a:srgbClr val="A3A3A3"/>
      </a:accent3>
      <a:accent4>
        <a:srgbClr val="8064A2"/>
      </a:accent4>
      <a:accent5>
        <a:srgbClr val="4BACC6"/>
      </a:accent5>
      <a:accent6>
        <a:srgbClr val="F79646"/>
      </a:accent6>
      <a:hlink>
        <a:srgbClr val="4FB05F"/>
      </a:hlink>
      <a:folHlink>
        <a:srgbClr val="4FB05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Fascículo Boatos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EC6949"/>
      </a:accent1>
      <a:accent2>
        <a:srgbClr val="4FB05F"/>
      </a:accent2>
      <a:accent3>
        <a:srgbClr val="A3A3A3"/>
      </a:accent3>
      <a:accent4>
        <a:srgbClr val="8064A2"/>
      </a:accent4>
      <a:accent5>
        <a:srgbClr val="4BACC6"/>
      </a:accent5>
      <a:accent6>
        <a:srgbClr val="F79646"/>
      </a:accent6>
      <a:hlink>
        <a:srgbClr val="4FB05F"/>
      </a:hlink>
      <a:folHlink>
        <a:srgbClr val="4FB05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33534</TotalTime>
  <Words>4495</Words>
  <Application>Microsoft Macintosh PowerPoint</Application>
  <PresentationFormat>On-screen Show (4:3)</PresentationFormat>
  <Paragraphs>405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Arial Black</vt:lpstr>
      <vt:lpstr>Office Theme</vt:lpstr>
      <vt:lpstr>PowerPoint Presentation</vt:lpstr>
      <vt:lpstr>Agenda</vt:lpstr>
      <vt:lpstr>Boatos (1/2)</vt:lpstr>
      <vt:lpstr>Boatos (2/2)</vt:lpstr>
      <vt:lpstr>Boatos na Internet (1/2)</vt:lpstr>
      <vt:lpstr>Boatos na Internet (2/2)</vt:lpstr>
      <vt:lpstr>Problemas trazidos  pelos boatos</vt:lpstr>
      <vt:lpstr>Problemas trazidos pelos boatos (1/3)</vt:lpstr>
      <vt:lpstr>Problemas trazidos pelos boatos (2/3)</vt:lpstr>
      <vt:lpstr>Problemas trazidos pelos boatos (3/3)</vt:lpstr>
      <vt:lpstr>Como identificar  um boato</vt:lpstr>
      <vt:lpstr>Use o bom senso</vt:lpstr>
      <vt:lpstr>Um boato geralmente</vt:lpstr>
      <vt:lpstr>Fique atento aos detalhes</vt:lpstr>
      <vt:lpstr>Vá direto à fonte</vt:lpstr>
      <vt:lpstr>Confirme em outras fontes</vt:lpstr>
      <vt:lpstr>Questione-se</vt:lpstr>
      <vt:lpstr>Ajude a  combater os boatos</vt:lpstr>
      <vt:lpstr>Informe-se</vt:lpstr>
      <vt:lpstr>Desconfie, duvide e seja crítico </vt:lpstr>
      <vt:lpstr>Cuidado com contas falsas</vt:lpstr>
      <vt:lpstr>Proteja seus equipamentos</vt:lpstr>
      <vt:lpstr>Proteja suas senhas</vt:lpstr>
      <vt:lpstr>Adote uma postura preventiva</vt:lpstr>
      <vt:lpstr>Outras fontes de  informações falsas</vt:lpstr>
      <vt:lpstr>Outras fontes de informações falsas</vt:lpstr>
      <vt:lpstr>Saiba mais</vt:lpstr>
      <vt:lpstr>Créditos</vt:lpstr>
    </vt:vector>
  </TitlesOfParts>
  <Manager/>
  <Company>NIC.br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Boatos - Cartilha de Segurança para Internet</dc:title>
  <dc:subject>Boatos - Cartilha de Segurança para Internet</dc:subject>
  <dc:creator>CERT.br / NIC.br</dc:creator>
  <cp:keywords>cartilha, segurança, Internet, fascículo, riscos, prevenção, proteção, cuidados, boatos, hoaxes, fakenews, golpes, correntes</cp:keywords>
  <dc:description/>
  <cp:lastModifiedBy>Miriam von Zuben</cp:lastModifiedBy>
  <cp:revision>1158</cp:revision>
  <cp:lastPrinted>2021-05-28T17:19:05Z</cp:lastPrinted>
  <dcterms:created xsi:type="dcterms:W3CDTF">2012-08-02T20:00:10Z</dcterms:created>
  <dcterms:modified xsi:type="dcterms:W3CDTF">2021-06-10T13:19:29Z</dcterms:modified>
  <cp:category/>
</cp:coreProperties>
</file>