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1"/>
  </p:notesMasterIdLst>
  <p:handoutMasterIdLst>
    <p:handoutMasterId r:id="rId32"/>
  </p:handoutMasterIdLst>
  <p:sldIdLst>
    <p:sldId id="258" r:id="rId2"/>
    <p:sldId id="282" r:id="rId3"/>
    <p:sldId id="434" r:id="rId4"/>
    <p:sldId id="328" r:id="rId5"/>
    <p:sldId id="431" r:id="rId6"/>
    <p:sldId id="432" r:id="rId7"/>
    <p:sldId id="433" r:id="rId8"/>
    <p:sldId id="410"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36" r:id="rId23"/>
    <p:sldId id="425" r:id="rId24"/>
    <p:sldId id="426" r:id="rId25"/>
    <p:sldId id="427" r:id="rId26"/>
    <p:sldId id="429" r:id="rId27"/>
    <p:sldId id="439" r:id="rId28"/>
    <p:sldId id="437" r:id="rId29"/>
    <p:sldId id="438" r:id="rId30"/>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4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2"/>
    <p:restoredTop sz="54936"/>
  </p:normalViewPr>
  <p:slideViewPr>
    <p:cSldViewPr>
      <p:cViewPr varScale="1">
        <p:scale>
          <a:sx n="56" d="100"/>
          <a:sy n="56" d="100"/>
        </p:scale>
        <p:origin x="2688" y="176"/>
      </p:cViewPr>
      <p:guideLst>
        <p:guide orient="horz" pos="2160"/>
        <p:guide pos="3742"/>
      </p:guideLst>
    </p:cSldViewPr>
  </p:slideViewPr>
  <p:outlineViewPr>
    <p:cViewPr>
      <p:scale>
        <a:sx n="33" d="100"/>
        <a:sy n="33" d="100"/>
      </p:scale>
      <p:origin x="0" y="-216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155340-C6AB-0041-BB62-8A02E73353C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a:t>Segurança em Redes</a:t>
            </a:r>
          </a:p>
        </p:txBody>
      </p:sp>
      <p:sp>
        <p:nvSpPr>
          <p:cNvPr id="3" name="Date Placeholder 2">
            <a:extLst>
              <a:ext uri="{FF2B5EF4-FFF2-40B4-BE49-F238E27FC236}">
                <a16:creationId xmlns:a16="http://schemas.microsoft.com/office/drawing/2014/main" id="{AAC8838E-8A56-2040-BEB8-71B736AD5C0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7E0690D-5D94-C141-B86B-9212DE18FD9E}" type="datetime1">
              <a:rPr lang="en-US" altLang="pt-BR"/>
              <a:pPr/>
              <a:t>6/10/21</a:t>
            </a:fld>
            <a:endParaRPr lang="en-US" altLang="pt-BR"/>
          </a:p>
        </p:txBody>
      </p:sp>
      <p:sp>
        <p:nvSpPr>
          <p:cNvPr id="4" name="Footer Placeholder 3">
            <a:extLst>
              <a:ext uri="{FF2B5EF4-FFF2-40B4-BE49-F238E27FC236}">
                <a16:creationId xmlns:a16="http://schemas.microsoft.com/office/drawing/2014/main" id="{7BF7A7ED-3B50-524A-9DAC-08366ACBB39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a16="http://schemas.microsoft.com/office/drawing/2014/main" id="{BFBA7935-94DC-9C48-A4D4-52B7248989A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0A05751-84F0-1845-B9D8-CB4A3C95978D}" type="slidenum">
              <a:rPr lang="en-US" altLang="pt-BR"/>
              <a:pPr/>
              <a:t>‹#›</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8142D-7AA3-9C40-97B2-621355BE12A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dirty="0" err="1"/>
              <a:t>Redes</a:t>
            </a:r>
            <a:endParaRPr lang="en-US" altLang="pt-BR" dirty="0"/>
          </a:p>
        </p:txBody>
      </p:sp>
      <p:sp>
        <p:nvSpPr>
          <p:cNvPr id="4" name="Slide Image Placeholder 3">
            <a:extLst>
              <a:ext uri="{FF2B5EF4-FFF2-40B4-BE49-F238E27FC236}">
                <a16:creationId xmlns:a16="http://schemas.microsoft.com/office/drawing/2014/main" id="{0ACBE3A2-DE9B-004B-AFB2-95F3D13D67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358D01F-E465-9B44-B1B7-ECC39B7699E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dirty="0"/>
          </a:p>
        </p:txBody>
      </p:sp>
      <p:sp>
        <p:nvSpPr>
          <p:cNvPr id="6" name="Footer Placeholder 5">
            <a:extLst>
              <a:ext uri="{FF2B5EF4-FFF2-40B4-BE49-F238E27FC236}">
                <a16:creationId xmlns:a16="http://schemas.microsoft.com/office/drawing/2014/main" id="{C7233E24-4E56-7740-AF11-69194D1B1C7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dirty="0"/>
              <a:t>https://</a:t>
            </a:r>
            <a:r>
              <a:rPr lang="en-US" dirty="0" err="1"/>
              <a:t>cartilha.cert.br</a:t>
            </a:r>
            <a:r>
              <a:rPr lang="en-US" dirty="0"/>
              <a:t>/</a:t>
            </a:r>
          </a:p>
        </p:txBody>
      </p:sp>
      <p:sp>
        <p:nvSpPr>
          <p:cNvPr id="7" name="Slide Number Placeholder 6">
            <a:extLst>
              <a:ext uri="{FF2B5EF4-FFF2-40B4-BE49-F238E27FC236}">
                <a16:creationId xmlns:a16="http://schemas.microsoft.com/office/drawing/2014/main" id="{2499CA29-7F15-7A42-8022-00AC286566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B38E2F-58BC-E446-96A8-E8006A665D67}" type="slidenum">
              <a:rPr lang="en-US" altLang="pt-BR"/>
              <a:pPr/>
              <a:t>‹#›</a:t>
            </a:fld>
            <a:endParaRPr lang="en-US" altLang="pt-BR"/>
          </a:p>
        </p:txBody>
      </p:sp>
    </p:spTree>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witter.com/certbr"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internetsegura.br/" TargetMode="External"/><Relationship Id="rId5" Type="http://schemas.openxmlformats.org/officeDocument/2006/relationships/hyperlink" Target="https://cartilha.cert.br/" TargetMode="External"/><Relationship Id="rId4" Type="http://schemas.openxmlformats.org/officeDocument/2006/relationships/hyperlink" Target="https://cartilha.cert.br/rss/cartilha-rss.x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46947F1-F4D9-264F-9083-2F01CC00BB5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655E607C-8B1C-A34F-9061-4740C3F31373}"/>
              </a:ext>
            </a:extLst>
          </p:cNvPr>
          <p:cNvSpPr>
            <a:spLocks noGrp="1"/>
          </p:cNvSpPr>
          <p:nvPr>
            <p:ph type="body" idx="1"/>
          </p:nvPr>
        </p:nvSpPr>
        <p:spPr bwMode="auto">
          <a:xfrm>
            <a:off x="687388" y="4344988"/>
            <a:ext cx="54864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26D73F28-8BB4-EF40-A0F4-1DEC450E8853}"/>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DC0105EE-098C-0741-A66C-F1EE4E9C2ECE}"/>
              </a:ext>
            </a:extLst>
          </p:cNvPr>
          <p:cNvSpPr>
            <a:spLocks noGrp="1"/>
          </p:cNvSpPr>
          <p:nvPr>
            <p:ph type="sldNum" sz="quarter" idx="5"/>
          </p:nvPr>
        </p:nvSpPr>
        <p:spPr/>
        <p:txBody>
          <a:bodyPr/>
          <a:lstStyle/>
          <a:p>
            <a:fld id="{A4B38E2F-58BC-E446-96A8-E8006A665D67}" type="slidenum">
              <a:rPr lang="en-US" altLang="pt-BR" smtClean="0"/>
              <a:pPr/>
              <a:t>1</a:t>
            </a:fld>
            <a:endParaRPr lang="en-US" altLang="pt-BR"/>
          </a:p>
        </p:txBody>
      </p:sp>
      <p:sp>
        <p:nvSpPr>
          <p:cNvPr id="7" name="Espaço Reservado para Cabeçalho 6">
            <a:extLst>
              <a:ext uri="{FF2B5EF4-FFF2-40B4-BE49-F238E27FC236}">
                <a16:creationId xmlns:a16="http://schemas.microsoft.com/office/drawing/2014/main" id="{A3D4859D-7B64-1243-8F71-B595EB0DFE2D}"/>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FD7EBF5B-3649-DF4B-802A-D75D4DB65D7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60D1889-307A-7746-BACD-E15AD5AF4B3D}"/>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Faça regularmente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dos seus dados. Para evitar que eles sejam perdidos em caso de furto ou mau funcionamento do computador (por exemplo, invasão, infecção por códigos maliciosos ou problemas de </a:t>
            </a:r>
            <a:r>
              <a:rPr lang="pt-BR" altLang="pt-BR" i="1" dirty="0">
                <a:ea typeface="ＭＳ Ｐゴシック" panose="020B0600070205080204" pitchFamily="34" charset="-128"/>
              </a:rPr>
              <a:t>hardware.</a:t>
            </a:r>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id="{1CDEC4BC-414E-D24E-A01C-78778EBB3F0A}"/>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4F42073A-B361-9548-8811-C62FA90472F5}"/>
              </a:ext>
            </a:extLst>
          </p:cNvPr>
          <p:cNvSpPr>
            <a:spLocks noGrp="1"/>
          </p:cNvSpPr>
          <p:nvPr>
            <p:ph type="sldNum" sz="quarter" idx="5"/>
          </p:nvPr>
        </p:nvSpPr>
        <p:spPr/>
        <p:txBody>
          <a:bodyPr/>
          <a:lstStyle/>
          <a:p>
            <a:fld id="{A4B38E2F-58BC-E446-96A8-E8006A665D67}" type="slidenum">
              <a:rPr lang="en-US" altLang="pt-BR" smtClean="0"/>
              <a:pPr/>
              <a:t>10</a:t>
            </a:fld>
            <a:endParaRPr lang="en-US" altLang="pt-BR"/>
          </a:p>
        </p:txBody>
      </p:sp>
      <p:sp>
        <p:nvSpPr>
          <p:cNvPr id="8" name="Espaço Reservado para Cabeçalho 7">
            <a:extLst>
              <a:ext uri="{FF2B5EF4-FFF2-40B4-BE49-F238E27FC236}">
                <a16:creationId xmlns:a16="http://schemas.microsoft.com/office/drawing/2014/main" id="{7088850B-CD66-324A-B0C7-AC12A474B40A}"/>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230D06D9-7BD2-3E49-A93C-20DC4764C55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E2A8ECF-B619-0745-903F-022E94802F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algumas dicas de configuração segura de acesso Internet residencial.</a:t>
            </a:r>
          </a:p>
        </p:txBody>
      </p:sp>
      <p:sp>
        <p:nvSpPr>
          <p:cNvPr id="5" name="Espaço Reservado para Rodapé 4">
            <a:extLst>
              <a:ext uri="{FF2B5EF4-FFF2-40B4-BE49-F238E27FC236}">
                <a16:creationId xmlns:a16="http://schemas.microsoft.com/office/drawing/2014/main" id="{231C63D1-EE95-2642-99E5-F9C78786F3F1}"/>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6A5C7756-6220-6444-9E7F-89D57EC158AE}"/>
              </a:ext>
            </a:extLst>
          </p:cNvPr>
          <p:cNvSpPr>
            <a:spLocks noGrp="1"/>
          </p:cNvSpPr>
          <p:nvPr>
            <p:ph type="sldNum" sz="quarter" idx="5"/>
          </p:nvPr>
        </p:nvSpPr>
        <p:spPr/>
        <p:txBody>
          <a:bodyPr/>
          <a:lstStyle/>
          <a:p>
            <a:fld id="{A4B38E2F-58BC-E446-96A8-E8006A665D67}" type="slidenum">
              <a:rPr lang="en-US" altLang="pt-BR" smtClean="0"/>
              <a:pPr/>
              <a:t>11</a:t>
            </a:fld>
            <a:endParaRPr lang="en-US" altLang="pt-BR"/>
          </a:p>
        </p:txBody>
      </p:sp>
      <p:sp>
        <p:nvSpPr>
          <p:cNvPr id="7" name="Espaço Reservado para Cabeçalho 6">
            <a:extLst>
              <a:ext uri="{FF2B5EF4-FFF2-40B4-BE49-F238E27FC236}">
                <a16:creationId xmlns:a16="http://schemas.microsoft.com/office/drawing/2014/main" id="{E7BD71CD-C5B5-2448-B701-7C0A615135E2}"/>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0855FBB-BE6A-6B45-AFD0-8095786F79A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37FC789E-BB28-4B4D-BAEA-7E080551A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62B104E3-4377-E747-810C-7462AD1ADC16}"/>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32709DCA-DB4F-384D-91E6-5E3D990A7243}"/>
              </a:ext>
            </a:extLst>
          </p:cNvPr>
          <p:cNvSpPr>
            <a:spLocks noGrp="1"/>
          </p:cNvSpPr>
          <p:nvPr>
            <p:ph type="sldNum" sz="quarter" idx="5"/>
          </p:nvPr>
        </p:nvSpPr>
        <p:spPr/>
        <p:txBody>
          <a:bodyPr/>
          <a:lstStyle/>
          <a:p>
            <a:fld id="{A4B38E2F-58BC-E446-96A8-E8006A665D67}" type="slidenum">
              <a:rPr lang="en-US" altLang="pt-BR" smtClean="0"/>
              <a:pPr/>
              <a:t>12</a:t>
            </a:fld>
            <a:endParaRPr lang="en-US" altLang="pt-BR"/>
          </a:p>
        </p:txBody>
      </p:sp>
      <p:sp>
        <p:nvSpPr>
          <p:cNvPr id="7" name="Espaço Reservado para Cabeçalho 6">
            <a:extLst>
              <a:ext uri="{FF2B5EF4-FFF2-40B4-BE49-F238E27FC236}">
                <a16:creationId xmlns:a16="http://schemas.microsoft.com/office/drawing/2014/main" id="{81A546F8-4975-C948-B1FD-9340A49297CD}"/>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F9618AB-A7F8-EC4D-8DC0-F466AB63DB37}"/>
              </a:ext>
            </a:extLst>
          </p:cNvPr>
          <p:cNvSpPr>
            <a:spLocks noGrp="1" noRot="1" noChangeAspec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2199C2EB-A5D0-294C-94FE-9B5EE7521A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3206EBA1-FC97-A04C-9236-943FD1D1A40A}"/>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9235D19E-9F9C-7E49-89E3-25A3288959C5}"/>
              </a:ext>
            </a:extLst>
          </p:cNvPr>
          <p:cNvSpPr>
            <a:spLocks noGrp="1"/>
          </p:cNvSpPr>
          <p:nvPr>
            <p:ph type="sldNum" sz="quarter" idx="5"/>
          </p:nvPr>
        </p:nvSpPr>
        <p:spPr/>
        <p:txBody>
          <a:bodyPr/>
          <a:lstStyle/>
          <a:p>
            <a:fld id="{A4B38E2F-58BC-E446-96A8-E8006A665D67}" type="slidenum">
              <a:rPr lang="en-US" altLang="pt-BR" smtClean="0"/>
              <a:pPr/>
              <a:t>13</a:t>
            </a:fld>
            <a:endParaRPr lang="en-US" altLang="pt-BR"/>
          </a:p>
        </p:txBody>
      </p:sp>
      <p:sp>
        <p:nvSpPr>
          <p:cNvPr id="7" name="Espaço Reservado para Cabeçalho 6">
            <a:extLst>
              <a:ext uri="{FF2B5EF4-FFF2-40B4-BE49-F238E27FC236}">
                <a16:creationId xmlns:a16="http://schemas.microsoft.com/office/drawing/2014/main" id="{7C22122D-577A-AA40-9B31-6528EA4CF70B}"/>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AB5DB78D-5830-9641-BCDB-B94DB666857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F6B330E9-F6B3-3A48-87C0-D029769CF33B}"/>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Wi-Fi (</a:t>
            </a:r>
            <a:r>
              <a:rPr lang="pt-BR" altLang="pt-BR" b="1" i="1" dirty="0">
                <a:ea typeface="ＭＳ Ｐゴシック" panose="020B0600070205080204" pitchFamily="34" charset="-128"/>
              </a:rPr>
              <a:t>Wi</a:t>
            </a:r>
            <a:r>
              <a:rPr lang="pt-BR" altLang="pt-BR" i="1" dirty="0">
                <a:ea typeface="ＭＳ Ｐゴシック" panose="020B0600070205080204" pitchFamily="34" charset="-128"/>
              </a:rPr>
              <a:t>reless </a:t>
            </a:r>
            <a:r>
              <a:rPr lang="pt-BR" altLang="pt-BR" b="1" i="1" dirty="0">
                <a:ea typeface="ＭＳ Ｐゴシック" panose="020B0600070205080204" pitchFamily="34" charset="-128"/>
              </a:rPr>
              <a:t>Fi</a:t>
            </a:r>
            <a:r>
              <a:rPr lang="pt-BR" altLang="pt-BR" i="1" dirty="0">
                <a:ea typeface="ＭＳ Ｐゴシック" panose="020B0600070205080204" pitchFamily="34" charset="-128"/>
              </a:rPr>
              <a:t>delity</a:t>
            </a:r>
            <a:r>
              <a:rPr lang="pt-BR" altLang="pt-BR" dirty="0">
                <a:ea typeface="ＭＳ Ｐゴシック" panose="020B0600070205080204" pitchFamily="34" charset="-128"/>
              </a:rPr>
              <a:t>) é um tipo de rede local que utiliza sinais de rádio para comunicação. Possui dois modos básicos de operação:</a:t>
            </a:r>
          </a:p>
          <a:p>
            <a:pPr marL="171450" indent="-171450" algn="just">
              <a:buFont typeface="Arial" panose="020B0604020202020204" pitchFamily="34" charset="0"/>
              <a:buChar char="•"/>
            </a:pPr>
            <a:r>
              <a:rPr lang="pt-BR" altLang="pt-BR" b="1" dirty="0">
                <a:ea typeface="ＭＳ Ｐゴシック" panose="020B0600070205080204" pitchFamily="34" charset="-128"/>
              </a:rPr>
              <a:t>Infraestrutura:</a:t>
            </a:r>
            <a:r>
              <a:rPr lang="pt-BR" altLang="pt-BR" dirty="0">
                <a:ea typeface="ＭＳ Ｐゴシック" panose="020B0600070205080204" pitchFamily="34" charset="-128"/>
              </a:rPr>
              <a:t> normalmente o mais encontrado, utiliza um concentrador de acesso (</a:t>
            </a:r>
            <a:r>
              <a:rPr lang="pt-BR" altLang="pt-BR" i="1" dirty="0">
                <a:ea typeface="ＭＳ Ｐゴシック" panose="020B0600070205080204" pitchFamily="34" charset="-128"/>
              </a:rPr>
              <a:t>Access Point</a:t>
            </a:r>
            <a:r>
              <a:rPr lang="pt-BR" altLang="pt-BR" dirty="0">
                <a:ea typeface="ＭＳ Ｐゴシック" panose="020B0600070205080204" pitchFamily="34" charset="-128"/>
              </a:rPr>
              <a:t> - AP) ou um roteador </a:t>
            </a:r>
            <a:r>
              <a:rPr lang="pt-BR" altLang="pt-BR" i="1" dirty="0">
                <a:ea typeface="ＭＳ Ｐゴシック" panose="020B0600070205080204" pitchFamily="34" charset="-128"/>
              </a:rPr>
              <a:t>wireless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dirty="0">
                <a:ea typeface="ＭＳ Ｐゴシック" panose="020B0600070205080204" pitchFamily="34" charset="-128"/>
              </a:rPr>
              <a:t>Ponto a ponto (</a:t>
            </a:r>
            <a:r>
              <a:rPr lang="pt-BR" altLang="pt-BR" b="1" i="1" dirty="0">
                <a:ea typeface="ＭＳ Ｐゴシック" panose="020B0600070205080204" pitchFamily="34" charset="-128"/>
              </a:rPr>
              <a:t>ad-hoc</a:t>
            </a:r>
            <a:r>
              <a:rPr lang="pt-BR" altLang="pt-BR" b="1" dirty="0">
                <a:ea typeface="ＭＳ Ｐゴシック" panose="020B0600070205080204" pitchFamily="34" charset="-128"/>
              </a:rPr>
              <a:t>): </a:t>
            </a:r>
            <a:r>
              <a:rPr lang="pt-BR" altLang="pt-BR" dirty="0">
                <a:ea typeface="ＭＳ Ｐゴシック" panose="020B0600070205080204" pitchFamily="34" charset="-128"/>
              </a:rPr>
              <a:t>permite que um pequeno grupo de máquinas se comunique diretamente, sem a necessidade de um AP.</a:t>
            </a:r>
          </a:p>
          <a:p>
            <a:pPr algn="just"/>
            <a:r>
              <a:rPr lang="pt-BR" altLang="pt-BR" dirty="0">
                <a:ea typeface="ＭＳ Ｐゴシック" panose="020B0600070205080204" pitchFamily="34" charset="-128"/>
              </a:rPr>
              <a:t>Redes Wi-Fi se tornaram populares pela mobilidade que oferecem e pela facilidade de instalação e de uso em diferentes tipos de ambientes. </a:t>
            </a:r>
          </a:p>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apresentadas algumas dicas de configuração segura de uma rede Wi-Fi doméstica.</a:t>
            </a:r>
          </a:p>
        </p:txBody>
      </p:sp>
      <p:sp>
        <p:nvSpPr>
          <p:cNvPr id="5" name="Espaço Reservado para Rodapé 4">
            <a:extLst>
              <a:ext uri="{FF2B5EF4-FFF2-40B4-BE49-F238E27FC236}">
                <a16:creationId xmlns:a16="http://schemas.microsoft.com/office/drawing/2014/main" id="{60223725-DDFF-484F-81CC-2EFF8A10AF4B}"/>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E6A27F91-B819-6149-A21C-C7850CFC77D9}"/>
              </a:ext>
            </a:extLst>
          </p:cNvPr>
          <p:cNvSpPr>
            <a:spLocks noGrp="1"/>
          </p:cNvSpPr>
          <p:nvPr>
            <p:ph type="sldNum" sz="quarter" idx="5"/>
          </p:nvPr>
        </p:nvSpPr>
        <p:spPr/>
        <p:txBody>
          <a:bodyPr/>
          <a:lstStyle/>
          <a:p>
            <a:fld id="{A4B38E2F-58BC-E446-96A8-E8006A665D67}" type="slidenum">
              <a:rPr lang="en-US" altLang="pt-BR" smtClean="0"/>
              <a:pPr/>
              <a:t>14</a:t>
            </a:fld>
            <a:endParaRPr lang="en-US" altLang="pt-BR"/>
          </a:p>
        </p:txBody>
      </p:sp>
      <p:sp>
        <p:nvSpPr>
          <p:cNvPr id="7" name="Espaço Reservado para Cabeçalho 6">
            <a:extLst>
              <a:ext uri="{FF2B5EF4-FFF2-40B4-BE49-F238E27FC236}">
                <a16:creationId xmlns:a16="http://schemas.microsoft.com/office/drawing/2014/main" id="{481A809E-DA8C-D44D-98AB-CCAE7D74F20B}"/>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B05C4D2A-F945-8944-B6AA-24CFE73DCAE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EE640EEE-3B7E-8F44-A57D-F029415993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Embora sejam bastante convenientes, há alguns riscos que você deve considerar ao usar redes Wi-Fi, como:</a:t>
            </a:r>
          </a:p>
          <a:p>
            <a:pPr marL="171450" indent="-171450" algn="just">
              <a:buFont typeface="Arial" panose="020B0604020202020204" pitchFamily="34" charset="0"/>
              <a:buChar char="•"/>
            </a:pPr>
            <a:r>
              <a:rPr lang="pt-BR" altLang="pt-BR" dirty="0">
                <a:ea typeface="ＭＳ Ｐゴシック" panose="020B0600070205080204" pitchFamily="34" charset="-128"/>
              </a:rPr>
              <a:t>por se comunicarem por meio de sinais de rádio, não há a necessidade de acesso físico a um ambiente restrito, como ocorre com as redes cabeadas. Devido a isto, os dados transmitidos por clientes legítimos podem ser interceptados por qualquer pessoa próxima com um mínimo de equipamento (por exemplo, um </a:t>
            </a:r>
            <a:r>
              <a:rPr lang="pt-BR" altLang="pt-BR" i="1" dirty="0">
                <a:ea typeface="ＭＳ Ｐゴシック" panose="020B0600070205080204" pitchFamily="34" charset="-128"/>
              </a:rPr>
              <a:t>notebook</a:t>
            </a:r>
            <a:r>
              <a:rPr lang="pt-BR" altLang="pt-BR" dirty="0">
                <a:ea typeface="ＭＳ Ｐゴシック" panose="020B0600070205080204" pitchFamily="34" charset="-128"/>
              </a:rPr>
              <a:t> ou </a:t>
            </a:r>
            <a:r>
              <a:rPr lang="pt-BR" altLang="pt-BR" i="1" dirty="0">
                <a:ea typeface="ＭＳ Ｐゴシック" panose="020B0600070205080204" pitchFamily="34" charset="-128"/>
              </a:rPr>
              <a:t>tablet</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por terem instalação bastante simples, muitas pessoas as instalam em casa (ou mesmo em empresas, sem o conhecimento dos administradores de rede), sem qualquer cuidado com configurações mínimas de segurança, e podem vir a ser abusadas por atacantes, por meio de uso não autorizado ou de "sequestro”;</a:t>
            </a:r>
          </a:p>
          <a:p>
            <a:pPr marL="171450" indent="-171450" algn="just">
              <a:buFont typeface="Arial" panose="020B0604020202020204" pitchFamily="34" charset="0"/>
              <a:buChar char="•"/>
            </a:pPr>
            <a:r>
              <a:rPr lang="pt-BR" altLang="pt-BR" dirty="0">
                <a:ea typeface="ＭＳ Ｐゴシック" panose="020B0600070205080204" pitchFamily="34" charset="-128"/>
              </a:rPr>
              <a:t>em uma rede Wi-Fi pública (como as disponibilizadas em aeroportos, hotéis e conferências) os dados que não estiverem criptografados podem ser indevidamente coletados por atacantes;</a:t>
            </a:r>
          </a:p>
          <a:p>
            <a:pPr marL="171450" indent="-171450" algn="just">
              <a:buFont typeface="Arial" panose="020B0604020202020204" pitchFamily="34" charset="0"/>
              <a:buChar char="•"/>
            </a:pPr>
            <a:r>
              <a:rPr lang="pt-BR" altLang="pt-BR" dirty="0">
                <a:ea typeface="ＭＳ Ｐゴシック" panose="020B0600070205080204" pitchFamily="34" charset="-128"/>
              </a:rPr>
              <a:t>uma rede Wi-Fi aberta pode ser propositadamente disponibilizada por atacantes para atrair usuários, a fim de interceptar o tráfego (e coletar dados pessoais) ou desviar a navegação para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falsos.</a:t>
            </a:r>
          </a:p>
        </p:txBody>
      </p:sp>
      <p:sp>
        <p:nvSpPr>
          <p:cNvPr id="5" name="Espaço Reservado para Rodapé 4">
            <a:extLst>
              <a:ext uri="{FF2B5EF4-FFF2-40B4-BE49-F238E27FC236}">
                <a16:creationId xmlns:a16="http://schemas.microsoft.com/office/drawing/2014/main" id="{4FADA2E8-B319-9148-8715-F012CEBDFEDF}"/>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5D5769A2-E75F-134F-AB36-B56BE2328BE7}"/>
              </a:ext>
            </a:extLst>
          </p:cNvPr>
          <p:cNvSpPr>
            <a:spLocks noGrp="1"/>
          </p:cNvSpPr>
          <p:nvPr>
            <p:ph type="sldNum" sz="quarter" idx="5"/>
          </p:nvPr>
        </p:nvSpPr>
        <p:spPr/>
        <p:txBody>
          <a:bodyPr/>
          <a:lstStyle/>
          <a:p>
            <a:fld id="{A4B38E2F-58BC-E446-96A8-E8006A665D67}" type="slidenum">
              <a:rPr lang="en-US" altLang="pt-BR" smtClean="0"/>
              <a:pPr/>
              <a:t>15</a:t>
            </a:fld>
            <a:endParaRPr lang="en-US" altLang="pt-BR"/>
          </a:p>
        </p:txBody>
      </p:sp>
      <p:sp>
        <p:nvSpPr>
          <p:cNvPr id="7" name="Espaço Reservado para Cabeçalho 6">
            <a:extLst>
              <a:ext uri="{FF2B5EF4-FFF2-40B4-BE49-F238E27FC236}">
                <a16:creationId xmlns:a16="http://schemas.microsoft.com/office/drawing/2014/main" id="{5176B031-3764-6E47-92DE-D7FC097BD4E1}"/>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48592CCA-B37E-8546-9183-416E469112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268153-6734-534E-AA7A-E9AE0F33B233}"/>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Para resolver alguns dos riscos associados ao uso de redes Wi-Fi foram desenvolvidos mecanismos de segurança, como:</a:t>
            </a:r>
          </a:p>
          <a:p>
            <a:pPr marL="171450" indent="-171450" algn="just">
              <a:buFont typeface="Arial" panose="020B0604020202020204" pitchFamily="34" charset="0"/>
              <a:buChar char="•"/>
            </a:pPr>
            <a:r>
              <a:rPr lang="pt-BR" altLang="pt-BR" b="1" dirty="0">
                <a:ea typeface="ＭＳ Ｐゴシック" panose="020B0600070205080204" pitchFamily="34" charset="-128"/>
              </a:rPr>
              <a:t>WEP (</a:t>
            </a:r>
            <a:r>
              <a:rPr lang="pt-BR" altLang="pt-BR" b="1" i="1" dirty="0">
                <a:ea typeface="ＭＳ Ｐゴシック" panose="020B0600070205080204" pitchFamily="34" charset="-128"/>
              </a:rPr>
              <a:t>Wired Equivalent Privacy</a:t>
            </a:r>
            <a:r>
              <a:rPr lang="pt-BR" altLang="pt-BR" b="1" dirty="0">
                <a:ea typeface="ＭＳ Ｐゴシック" panose="020B0600070205080204" pitchFamily="34" charset="-128"/>
              </a:rPr>
              <a:t>): </a:t>
            </a:r>
            <a:r>
              <a:rPr lang="pt-BR" altLang="pt-BR" dirty="0">
                <a:ea typeface="ＭＳ Ｐゴシック" panose="020B0600070205080204" pitchFamily="34" charset="-128"/>
              </a:rPr>
              <a:t>primeiro mecanismo de segurança a ser lançado. É considerado frágil e, por isto, o uso deve ser evitado.</a:t>
            </a:r>
          </a:p>
          <a:p>
            <a:pPr marL="171450" indent="-171450" algn="just">
              <a:buFont typeface="Arial" panose="020B0604020202020204" pitchFamily="34" charset="0"/>
              <a:buChar char="•"/>
            </a:pPr>
            <a:r>
              <a:rPr lang="pt-BR" altLang="pt-BR" b="1" dirty="0">
                <a:ea typeface="ＭＳ Ｐゴシック" panose="020B0600070205080204" pitchFamily="34" charset="-128"/>
              </a:rPr>
              <a:t>WPA (</a:t>
            </a:r>
            <a:r>
              <a:rPr lang="pt-BR" altLang="pt-BR" b="1" i="1" dirty="0">
                <a:ea typeface="ＭＳ Ｐゴシック" panose="020B0600070205080204" pitchFamily="34" charset="-128"/>
              </a:rPr>
              <a:t>Wi-Fi Protected Access</a:t>
            </a:r>
            <a:r>
              <a:rPr lang="pt-BR" altLang="pt-BR" b="1" dirty="0">
                <a:ea typeface="ＭＳ Ｐゴシック" panose="020B0600070205080204" pitchFamily="34" charset="-128"/>
              </a:rPr>
              <a:t>): </a:t>
            </a:r>
            <a:r>
              <a:rPr lang="pt-BR" altLang="pt-BR" dirty="0">
                <a:ea typeface="ＭＳ Ｐゴシック" panose="020B0600070205080204" pitchFamily="34" charset="-128"/>
              </a:rPr>
              <a:t>mecanismo desenvolvido para resolver algumas das fragilidades do WEP. É o nível mínimo de segurança que é recomendado.</a:t>
            </a:r>
          </a:p>
          <a:p>
            <a:pPr marL="171450" indent="-171450" algn="just">
              <a:buFont typeface="Arial" panose="020B0604020202020204" pitchFamily="34" charset="0"/>
              <a:buChar char="•"/>
            </a:pPr>
            <a:r>
              <a:rPr lang="pt-BR" altLang="pt-BR" b="1" dirty="0">
                <a:ea typeface="ＭＳ Ｐゴシック" panose="020B0600070205080204" pitchFamily="34" charset="-128"/>
              </a:rPr>
              <a:t>WPA-2</a:t>
            </a:r>
            <a:r>
              <a:rPr lang="pt-BR" altLang="pt-BR" dirty="0">
                <a:ea typeface="ＭＳ Ｐゴシック" panose="020B0600070205080204" pitchFamily="34" charset="-128"/>
              </a:rPr>
              <a:t>: similar ao WPA, mas com criptografia considerada mais forte. É o mecanismo mais recomendado.</a:t>
            </a:r>
          </a:p>
        </p:txBody>
      </p:sp>
      <p:sp>
        <p:nvSpPr>
          <p:cNvPr id="6" name="Espaço Reservado para Rodapé 5">
            <a:extLst>
              <a:ext uri="{FF2B5EF4-FFF2-40B4-BE49-F238E27FC236}">
                <a16:creationId xmlns:a16="http://schemas.microsoft.com/office/drawing/2014/main" id="{B92C86D4-F22F-3348-8872-FCD49491CB9C}"/>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A34006BC-4FD8-4C49-9254-30C768A7D201}"/>
              </a:ext>
            </a:extLst>
          </p:cNvPr>
          <p:cNvSpPr>
            <a:spLocks noGrp="1"/>
          </p:cNvSpPr>
          <p:nvPr>
            <p:ph type="sldNum" sz="quarter" idx="5"/>
          </p:nvPr>
        </p:nvSpPr>
        <p:spPr/>
        <p:txBody>
          <a:bodyPr/>
          <a:lstStyle/>
          <a:p>
            <a:fld id="{A4B38E2F-58BC-E446-96A8-E8006A665D67}" type="slidenum">
              <a:rPr lang="en-US" altLang="pt-BR" smtClean="0"/>
              <a:pPr/>
              <a:t>16</a:t>
            </a:fld>
            <a:endParaRPr lang="en-US" altLang="pt-BR"/>
          </a:p>
        </p:txBody>
      </p:sp>
      <p:sp>
        <p:nvSpPr>
          <p:cNvPr id="8" name="Espaço Reservado para Cabeçalho 7">
            <a:extLst>
              <a:ext uri="{FF2B5EF4-FFF2-40B4-BE49-F238E27FC236}">
                <a16:creationId xmlns:a16="http://schemas.microsoft.com/office/drawing/2014/main" id="{9FB9D131-B4A7-794F-9EEC-D11F64EEEC3B}"/>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855BD026-1B68-CD42-8A48-D659D6E0564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41A6969-C034-774E-8822-E538799997B5}"/>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Altere as configurações padrão que acompanham o seu equipamento de rede. Alguns exemplos são:</a:t>
            </a:r>
          </a:p>
          <a:p>
            <a:pPr marL="171450" indent="-171450" algn="just">
              <a:buFont typeface="Arial" panose="020B0604020202020204" pitchFamily="34" charset="0"/>
              <a:buChar char="•"/>
            </a:pPr>
            <a:r>
              <a:rPr lang="pt-BR" altLang="pt-BR" dirty="0">
                <a:ea typeface="ＭＳ Ｐゴシック" panose="020B0600070205080204" pitchFamily="34" charset="-128"/>
              </a:rPr>
              <a:t>altere as senhas originais, tanto de administração como de autenticação de usuários;</a:t>
            </a:r>
          </a:p>
          <a:p>
            <a:pPr marL="171450" indent="-171450" algn="just">
              <a:buFont typeface="Arial" panose="020B0604020202020204" pitchFamily="34" charset="0"/>
              <a:buChar char="•"/>
            </a:pPr>
            <a:r>
              <a:rPr lang="pt-BR" altLang="pt-BR" dirty="0">
                <a:ea typeface="ＭＳ Ｐゴシック" panose="020B0600070205080204" pitchFamily="34" charset="-128"/>
              </a:rPr>
              <a:t>assegure-se de utilizar senhas bem elaboradas e difíceis de serem descobertas; </a:t>
            </a:r>
          </a:p>
          <a:p>
            <a:pPr marL="171450" indent="-171450" algn="just">
              <a:buFont typeface="Arial" panose="020B0604020202020204" pitchFamily="34" charset="0"/>
              <a:buChar char="•"/>
            </a:pPr>
            <a:r>
              <a:rPr lang="pt-BR" altLang="pt-BR" dirty="0">
                <a:ea typeface="ＭＳ Ｐゴシック" panose="020B0600070205080204" pitchFamily="34" charset="-128"/>
              </a:rPr>
              <a:t>altere o SSID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erver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et </a:t>
            </a:r>
            <a:r>
              <a:rPr lang="pt-BR" altLang="pt-BR" b="1" i="1" dirty="0">
                <a:ea typeface="ＭＳ Ｐゴシック" panose="020B0600070205080204" pitchFamily="34" charset="-128"/>
              </a:rPr>
              <a:t>ID</a:t>
            </a:r>
            <a:r>
              <a:rPr lang="pt-BR" altLang="pt-BR" i="1" dirty="0">
                <a:ea typeface="ＭＳ Ｐゴシック" panose="020B0600070205080204" pitchFamily="34" charset="-128"/>
              </a:rPr>
              <a:t>entifier</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ao configurar o SSID procure não usar dados pessoais e nem nomes associados ao fabricante ou modelo, pois isto facilita a identificação de características técnicas do equipamento e pode permitir que essas informações sejam associadas a possíveis vulnerabilidades existentes;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a difusão (</a:t>
            </a:r>
            <a:r>
              <a:rPr lang="pt-BR" altLang="pt-BR" i="1" dirty="0">
                <a:ea typeface="ＭＳ Ｐゴシック" panose="020B0600070205080204" pitchFamily="34" charset="-128"/>
              </a:rPr>
              <a:t>broadcast</a:t>
            </a:r>
            <a:r>
              <a:rPr lang="pt-BR" altLang="pt-BR" dirty="0">
                <a:ea typeface="ＭＳ Ｐゴシック" panose="020B0600070205080204" pitchFamily="34" charset="-128"/>
              </a:rPr>
              <a:t>) do SSID, evitando que o nome da rede seja anunciado para outros dispositivos;</a:t>
            </a:r>
          </a:p>
          <a:p>
            <a:pPr marL="171450" indent="-171450" algn="just">
              <a:buFont typeface="Arial" panose="020B0604020202020204" pitchFamily="34" charset="0"/>
              <a:buChar char="•"/>
            </a:pPr>
            <a:r>
              <a:rPr lang="pt-BR" altLang="pt-BR" dirty="0">
                <a:ea typeface="ＭＳ Ｐゴシック" panose="020B0600070205080204" pitchFamily="34" charset="-128"/>
              </a:rPr>
              <a:t>desabilite o gerenciamento do equipamento via rede sem fio, de tal forma que, para acessar funções de administração, seja necessário conectar-se diretamente a ele usando uma rede cabeada. Desta maneira, um possível atacante externo (via rede sem fio) não será capaz de acessar o AP para promover mudanças na configuração.</a:t>
            </a:r>
          </a:p>
        </p:txBody>
      </p:sp>
      <p:sp>
        <p:nvSpPr>
          <p:cNvPr id="6" name="Espaço Reservado para Rodapé 5">
            <a:extLst>
              <a:ext uri="{FF2B5EF4-FFF2-40B4-BE49-F238E27FC236}">
                <a16:creationId xmlns:a16="http://schemas.microsoft.com/office/drawing/2014/main" id="{9F643F50-759F-074E-B7B9-EA643E5FAFF9}"/>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131B3D8E-EF16-1A46-83C7-D72141ED1F09}"/>
              </a:ext>
            </a:extLst>
          </p:cNvPr>
          <p:cNvSpPr>
            <a:spLocks noGrp="1"/>
          </p:cNvSpPr>
          <p:nvPr>
            <p:ph type="sldNum" sz="quarter" idx="5"/>
          </p:nvPr>
        </p:nvSpPr>
        <p:spPr/>
        <p:txBody>
          <a:bodyPr/>
          <a:lstStyle/>
          <a:p>
            <a:fld id="{A4B38E2F-58BC-E446-96A8-E8006A665D67}" type="slidenum">
              <a:rPr lang="en-US" altLang="pt-BR" smtClean="0"/>
              <a:pPr/>
              <a:t>17</a:t>
            </a:fld>
            <a:endParaRPr lang="en-US" altLang="pt-BR"/>
          </a:p>
        </p:txBody>
      </p:sp>
      <p:sp>
        <p:nvSpPr>
          <p:cNvPr id="8" name="Espaço Reservado para Cabeçalho 7">
            <a:extLst>
              <a:ext uri="{FF2B5EF4-FFF2-40B4-BE49-F238E27FC236}">
                <a16:creationId xmlns:a16="http://schemas.microsoft.com/office/drawing/2014/main" id="{5460D825-CB26-884A-B5DB-DA30173D5EBA}"/>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7BC58F99-781A-AE42-ACF3-FD79E50755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88A50B2D-1C59-CF48-8109-B2E2531B9B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cuidados que devem ser tomados ao se conectar a redes Wi-Fi.</a:t>
            </a:r>
          </a:p>
        </p:txBody>
      </p:sp>
      <p:sp>
        <p:nvSpPr>
          <p:cNvPr id="5" name="Espaço Reservado para Rodapé 4">
            <a:extLst>
              <a:ext uri="{FF2B5EF4-FFF2-40B4-BE49-F238E27FC236}">
                <a16:creationId xmlns:a16="http://schemas.microsoft.com/office/drawing/2014/main" id="{41874273-BB26-DC41-B72B-EB7DD2AD3FCD}"/>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74CFF2F7-9E6A-F241-B1E7-D4DDF3664D5F}"/>
              </a:ext>
            </a:extLst>
          </p:cNvPr>
          <p:cNvSpPr>
            <a:spLocks noGrp="1"/>
          </p:cNvSpPr>
          <p:nvPr>
            <p:ph type="sldNum" sz="quarter" idx="5"/>
          </p:nvPr>
        </p:nvSpPr>
        <p:spPr/>
        <p:txBody>
          <a:bodyPr/>
          <a:lstStyle/>
          <a:p>
            <a:fld id="{A4B38E2F-58BC-E446-96A8-E8006A665D67}" type="slidenum">
              <a:rPr lang="en-US" altLang="pt-BR" smtClean="0"/>
              <a:pPr/>
              <a:t>18</a:t>
            </a:fld>
            <a:endParaRPr lang="en-US" altLang="pt-BR"/>
          </a:p>
        </p:txBody>
      </p:sp>
      <p:sp>
        <p:nvSpPr>
          <p:cNvPr id="7" name="Espaço Reservado para Cabeçalho 6">
            <a:extLst>
              <a:ext uri="{FF2B5EF4-FFF2-40B4-BE49-F238E27FC236}">
                <a16:creationId xmlns:a16="http://schemas.microsoft.com/office/drawing/2014/main" id="{3429A78E-8476-5643-BAC2-30A27AB80C12}"/>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345203D0-5589-834F-8CC3-F207F105074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540C6462-C983-1743-B315-09A17724B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E99A3062-BA71-FE42-A062-FB2308F5AE9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03978CB4-7071-7E47-9429-A4B7A7FE4D4A}"/>
              </a:ext>
            </a:extLst>
          </p:cNvPr>
          <p:cNvSpPr>
            <a:spLocks noGrp="1"/>
          </p:cNvSpPr>
          <p:nvPr>
            <p:ph type="sldNum" sz="quarter" idx="5"/>
          </p:nvPr>
        </p:nvSpPr>
        <p:spPr/>
        <p:txBody>
          <a:bodyPr/>
          <a:lstStyle/>
          <a:p>
            <a:fld id="{A4B38E2F-58BC-E446-96A8-E8006A665D67}" type="slidenum">
              <a:rPr lang="en-US" altLang="pt-BR" smtClean="0"/>
              <a:pPr/>
              <a:t>19</a:t>
            </a:fld>
            <a:endParaRPr lang="en-US" altLang="pt-BR"/>
          </a:p>
        </p:txBody>
      </p:sp>
      <p:sp>
        <p:nvSpPr>
          <p:cNvPr id="7" name="Espaço Reservado para Cabeçalho 6">
            <a:extLst>
              <a:ext uri="{FF2B5EF4-FFF2-40B4-BE49-F238E27FC236}">
                <a16:creationId xmlns:a16="http://schemas.microsoft.com/office/drawing/2014/main" id="{274C9C6E-34E2-574C-93E3-F7B05E08F698}"/>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328E4AA-3704-E942-BB55-CE43A72D69C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B9B38327-3306-DF48-8EA6-7CB26EB0D646}"/>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Riscos principais: </a:t>
            </a:r>
            <a:r>
              <a:rPr lang="pt-BR" altLang="pt-BR" dirty="0">
                <a:ea typeface="ＭＳ Ｐゴシック" panose="020B0600070205080204" pitchFamily="34" charset="-128"/>
              </a:rPr>
              <a:t>são apresentados alguns dos riscos a que os usuários estão sujeitos ao usar redes, independente da tecnologia adotada.</a:t>
            </a:r>
          </a:p>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Cuidados gerais a serem tomados:</a:t>
            </a:r>
            <a:r>
              <a:rPr lang="pt-BR" altLang="pt-BR" dirty="0">
                <a:ea typeface="ＭＳ Ｐゴシック" panose="020B0600070205080204" pitchFamily="34" charset="-128"/>
              </a:rPr>
              <a:t> são apresentados os principais cuidados que devem ser tomados para proteção de equipamentos de rede, computadores, dispositivos móveis e dados pessoais.</a:t>
            </a:r>
          </a:p>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Configurando o acesso Internet da sua casa: </a:t>
            </a:r>
            <a:r>
              <a:rPr lang="pt-BR" altLang="pt-BR" dirty="0">
                <a:ea typeface="ＭＳ Ｐゴシック" panose="020B0600070205080204" pitchFamily="34" charset="-128"/>
              </a:rPr>
              <a:t>são apresentadas dicas de configuração segura de acesso residencial.</a:t>
            </a:r>
          </a:p>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Configurando uma rede Wi-Fi doméstica</a:t>
            </a:r>
            <a:r>
              <a:rPr lang="pt-BR" altLang="pt-BR" dirty="0">
                <a:ea typeface="ＭＳ Ｐゴシック" panose="020B0600070205080204" pitchFamily="34" charset="-128"/>
              </a:rPr>
              <a:t>: são apresentadas dicas de configuração segura de equipamentos que oferecem conexões Wi-Fi.</a:t>
            </a:r>
          </a:p>
          <a:p>
            <a:pPr marL="171450" lvl="1" indent="-171450" algn="just" eaLnBrk="1" hangingPunct="1">
              <a:buFont typeface="Arial" panose="020B0604020202020204" pitchFamily="34" charset="0"/>
              <a:buChar char="•"/>
            </a:pPr>
            <a:r>
              <a:rPr lang="pt-BR" altLang="pt-BR" b="1" dirty="0">
                <a:ea typeface="ＭＳ Ｐゴシック" panose="020B0600070205080204" pitchFamily="34" charset="-128"/>
              </a:rPr>
              <a:t>Cuidados ao se conectar a redes Wi-Fi: </a:t>
            </a:r>
            <a:r>
              <a:rPr lang="pt-BR" altLang="pt-BR" dirty="0">
                <a:ea typeface="ＭＳ Ｐゴシック" panose="020B0600070205080204" pitchFamily="34" charset="-128"/>
              </a:rPr>
              <a:t>são apresentados os cuidados que se deve ter ao se conectar a redes Wi-Fi</a:t>
            </a:r>
            <a:r>
              <a:rPr lang="pt-BR" altLang="pt-BR" b="1" dirty="0">
                <a:ea typeface="ＭＳ Ｐゴシック" panose="020B0600070205080204" pitchFamily="34" charset="-128"/>
              </a:rPr>
              <a:t>.</a:t>
            </a:r>
          </a:p>
          <a:p>
            <a:pPr marL="171450" lvl="1" indent="-171450" algn="just" eaLnBrk="1" hangingPunct="1">
              <a:buFont typeface="Arial" panose="020B0604020202020204" pitchFamily="34" charset="0"/>
              <a:buChar char="•"/>
            </a:pPr>
            <a:r>
              <a:rPr lang="pt-BR" altLang="pt-BR" b="1" dirty="0">
                <a:ea typeface="ＭＳ Ｐゴシック" panose="020B0600070205080204" pitchFamily="34" charset="-128"/>
              </a:rPr>
              <a:t>Cuidados ao usar redes móveis (3G/4G): </a:t>
            </a:r>
            <a:r>
              <a:rPr lang="pt-BR" altLang="pt-BR" dirty="0">
                <a:ea typeface="ＭＳ Ｐゴシック" panose="020B0600070205080204" pitchFamily="34" charset="-128"/>
              </a:rPr>
              <a:t>são apresentados os cuidados que se deve ter ao usar redes móveis.</a:t>
            </a:r>
            <a:endParaRPr lang="pt-BR" altLang="pt-BR" b="1" dirty="0">
              <a:ea typeface="ＭＳ Ｐゴシック" panose="020B0600070205080204" pitchFamily="34" charset="-128"/>
            </a:endParaRPr>
          </a:p>
          <a:p>
            <a:pPr marL="171450" lvl="1" indent="-171450" algn="just" eaLnBrk="1" hangingPunct="1">
              <a:buFont typeface="Arial" panose="020B0604020202020204" pitchFamily="34" charset="0"/>
              <a:buChar char="•"/>
            </a:pPr>
            <a:r>
              <a:rPr lang="pt-BR" altLang="pt-BR" b="1" dirty="0">
                <a:ea typeface="ＭＳ Ｐゴシック" panose="020B0600070205080204" pitchFamily="34" charset="-128"/>
              </a:rPr>
              <a:t>Cuidados ao usar conexões </a:t>
            </a:r>
            <a:r>
              <a:rPr lang="pt-BR" altLang="pt-BR" b="1" i="1" dirty="0">
                <a:ea typeface="ＭＳ Ｐゴシック" panose="020B0600070205080204" pitchFamily="34" charset="-128"/>
              </a:rPr>
              <a:t>bluetooth:  </a:t>
            </a:r>
            <a:r>
              <a:rPr lang="pt-BR" altLang="pt-BR" dirty="0">
                <a:ea typeface="ＭＳ Ｐゴシック" panose="020B0600070205080204" pitchFamily="34" charset="-128"/>
              </a:rPr>
              <a:t>são apresentados os cuidados que se deve ter ao usar conexões </a:t>
            </a:r>
            <a:r>
              <a:rPr lang="pt-BR" altLang="pt-BR" i="1" dirty="0">
                <a:ea typeface="ＭＳ Ｐゴシック" panose="020B0600070205080204" pitchFamily="34" charset="-128"/>
              </a:rPr>
              <a:t>bluetooth</a:t>
            </a:r>
            <a:r>
              <a:rPr lang="pt-BR" altLang="pt-BR" dirty="0">
                <a:ea typeface="ＭＳ Ｐゴシック" panose="020B0600070205080204" pitchFamily="34" charset="-128"/>
              </a:rPr>
              <a:t>.</a:t>
            </a: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Saiba mais: </a:t>
            </a:r>
            <a:r>
              <a:rPr lang="pt-BR" altLang="pt-BR" b="0" dirty="0">
                <a:ea typeface="ＭＳ Ｐゴシック" panose="020B0600070205080204" pitchFamily="34" charset="-128"/>
              </a:rPr>
              <a:t>apresenta materiais de consulta onde você pode buscar mais informações e manter-se informado. </a:t>
            </a: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Créditos: </a:t>
            </a:r>
            <a:r>
              <a:rPr lang="pt-BR" altLang="pt-BR" b="0" dirty="0">
                <a:ea typeface="ＭＳ Ｐゴシック" panose="020B0600070205080204" pitchFamily="34" charset="-128"/>
              </a:rPr>
              <a:t>apresenta a lista de materiais usados como fonte das informações contidas nestes </a:t>
            </a:r>
            <a:r>
              <a:rPr lang="pt-BR" altLang="pt-BR" b="0" i="1" dirty="0">
                <a:ea typeface="ＭＳ Ｐゴシック" panose="020B0600070205080204" pitchFamily="34" charset="-128"/>
              </a:rPr>
              <a:t>slides</a:t>
            </a:r>
            <a:r>
              <a:rPr lang="pt-BR" altLang="pt-BR" b="0" dirty="0">
                <a:ea typeface="ＭＳ Ｐゴシック" panose="020B0600070205080204" pitchFamily="34" charset="-128"/>
              </a:rPr>
              <a:t>.</a:t>
            </a:r>
          </a:p>
        </p:txBody>
      </p:sp>
      <p:sp>
        <p:nvSpPr>
          <p:cNvPr id="5" name="Espaço Reservado para Rodapé 4">
            <a:extLst>
              <a:ext uri="{FF2B5EF4-FFF2-40B4-BE49-F238E27FC236}">
                <a16:creationId xmlns:a16="http://schemas.microsoft.com/office/drawing/2014/main" id="{C053F7DA-1C16-B144-AAF3-E80BC4676199}"/>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4FEB03F7-DFB2-AC46-A0B9-F20784DA5FB1}"/>
              </a:ext>
            </a:extLst>
          </p:cNvPr>
          <p:cNvSpPr>
            <a:spLocks noGrp="1"/>
          </p:cNvSpPr>
          <p:nvPr>
            <p:ph type="sldNum" sz="quarter" idx="5"/>
          </p:nvPr>
        </p:nvSpPr>
        <p:spPr/>
        <p:txBody>
          <a:bodyPr/>
          <a:lstStyle/>
          <a:p>
            <a:fld id="{A4B38E2F-58BC-E446-96A8-E8006A665D67}" type="slidenum">
              <a:rPr lang="en-US" altLang="pt-BR" smtClean="0"/>
              <a:pPr/>
              <a:t>2</a:t>
            </a:fld>
            <a:endParaRPr lang="en-US" altLang="pt-BR"/>
          </a:p>
        </p:txBody>
      </p:sp>
      <p:sp>
        <p:nvSpPr>
          <p:cNvPr id="7" name="Espaço Reservado para Cabeçalho 6">
            <a:extLst>
              <a:ext uri="{FF2B5EF4-FFF2-40B4-BE49-F238E27FC236}">
                <a16:creationId xmlns:a16="http://schemas.microsoft.com/office/drawing/2014/main" id="{2EC6274A-50CC-E447-B848-AC4F12F1A66F}"/>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376E560C-A10D-1942-B8ED-16D24EB8FA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F2810B13-3602-014B-AA0E-F1307788A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7AE7B7CE-AC7E-FB4A-89CA-672DC2135D0F}"/>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9CF3FC42-4CE9-B94E-95B4-65A2334C71D4}"/>
              </a:ext>
            </a:extLst>
          </p:cNvPr>
          <p:cNvSpPr>
            <a:spLocks noGrp="1"/>
          </p:cNvSpPr>
          <p:nvPr>
            <p:ph type="sldNum" sz="quarter" idx="5"/>
          </p:nvPr>
        </p:nvSpPr>
        <p:spPr/>
        <p:txBody>
          <a:bodyPr/>
          <a:lstStyle/>
          <a:p>
            <a:fld id="{A4B38E2F-58BC-E446-96A8-E8006A665D67}" type="slidenum">
              <a:rPr lang="en-US" altLang="pt-BR" smtClean="0"/>
              <a:pPr/>
              <a:t>20</a:t>
            </a:fld>
            <a:endParaRPr lang="en-US" altLang="pt-BR"/>
          </a:p>
        </p:txBody>
      </p:sp>
      <p:sp>
        <p:nvSpPr>
          <p:cNvPr id="7" name="Espaço Reservado para Cabeçalho 6">
            <a:extLst>
              <a:ext uri="{FF2B5EF4-FFF2-40B4-BE49-F238E27FC236}">
                <a16:creationId xmlns:a16="http://schemas.microsoft.com/office/drawing/2014/main" id="{88332C5D-8490-5449-8EB8-5823B4883226}"/>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97D89BF-78D5-0841-AC75-D3BC0AF9A52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1B934A6C-21CD-A842-AB1E-F8C2ED055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dirty="0">
                <a:ea typeface="ＭＳ Ｐゴシック" panose="020B0600070205080204" pitchFamily="34" charset="-128"/>
              </a:rPr>
              <a:t>Conexão segura é a que deve ser utilizada quando dados sensíveis são transmitidos. Provê autenticação, integridade e confidencialidade, como requisitos de segurança.</a:t>
            </a:r>
          </a:p>
          <a:p>
            <a:pPr eaLnBrk="1" hangingPunct="1"/>
            <a:r>
              <a:rPr lang="pt-BR" altLang="pt-BR" dirty="0">
                <a:ea typeface="ＭＳ Ｐゴシック" panose="020B0600070205080204" pitchFamily="34" charset="-128"/>
              </a:rPr>
              <a:t>Alguns indícios de conexão segura apresentados pela navegador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são:</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o endereço começa com https://;</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o desenho de um cadeado fechado é mostrado na barra de endereços. Ao clicar sobre ele, detalhes sobre a conexão e sobre o certificado digital em uso são exibidos;</a:t>
            </a:r>
          </a:p>
          <a:p>
            <a:pPr marL="171450" indent="-171450" eaLnBrk="1" hangingPunct="1">
              <a:buFont typeface="Arial" panose="020B0604020202020204" pitchFamily="34" charset="0"/>
              <a:buChar char="•"/>
            </a:pPr>
            <a:r>
              <a:rPr lang="pt-BR" altLang="pt-BR" dirty="0">
                <a:ea typeface="ＭＳ Ｐゴシック" panose="020B0600070205080204" pitchFamily="34" charset="-128"/>
              </a:rPr>
              <a:t>um recorte colorido (branco ou azul) com o nome do domínio do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é mostrado ao lado da barra de endereço (à esquerda ou à direita). Ao passar 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ou clicar sobre o recorte são exibidos detalhes sobre a conexão e certificado digital em uso;</a:t>
            </a:r>
            <a:endParaRPr lang="pt-BR" altLang="pt-BR" sz="2800" dirty="0">
              <a:ea typeface="ＭＳ Ｐゴシック" panose="020B0600070205080204" pitchFamily="34" charset="-128"/>
            </a:endParaRPr>
          </a:p>
          <a:p>
            <a:pPr marL="171450" indent="-171450">
              <a:buFont typeface="Arial" panose="020B0604020202020204" pitchFamily="34" charset="0"/>
              <a:buChar char="•"/>
            </a:pPr>
            <a:r>
              <a:rPr lang="pt-BR" altLang="pt-BR" dirty="0">
                <a:ea typeface="ＭＳ Ｐゴシック" panose="020B0600070205080204" pitchFamily="34" charset="-128"/>
              </a:rPr>
              <a:t>a barra de endereço e/ou recorte são apresentados em verde e no recorte é colocado o nome da instituição dona do </a:t>
            </a:r>
            <a:r>
              <a:rPr lang="pt-BR" altLang="pt-BR" i="1" dirty="0">
                <a:ea typeface="ＭＳ Ｐゴシック" panose="020B0600070205080204" pitchFamily="34" charset="-128"/>
              </a:rPr>
              <a:t>site.</a:t>
            </a:r>
            <a:endParaRPr lang="pt-BR" altLang="pt-BR" sz="3000" dirty="0">
              <a:ea typeface="ＭＳ Ｐゴシック" panose="020B0600070205080204" pitchFamily="34" charset="-128"/>
            </a:endParaRPr>
          </a:p>
        </p:txBody>
      </p:sp>
      <p:sp>
        <p:nvSpPr>
          <p:cNvPr id="5" name="Espaço Reservado para Rodapé 4">
            <a:extLst>
              <a:ext uri="{FF2B5EF4-FFF2-40B4-BE49-F238E27FC236}">
                <a16:creationId xmlns:a16="http://schemas.microsoft.com/office/drawing/2014/main" id="{1B7A52B6-4C38-D04B-B6B9-9C2790CCFB1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E0D75951-2C42-F142-BC9A-5260FE4F2713}"/>
              </a:ext>
            </a:extLst>
          </p:cNvPr>
          <p:cNvSpPr>
            <a:spLocks noGrp="1"/>
          </p:cNvSpPr>
          <p:nvPr>
            <p:ph type="sldNum" sz="quarter" idx="5"/>
          </p:nvPr>
        </p:nvSpPr>
        <p:spPr/>
        <p:txBody>
          <a:bodyPr/>
          <a:lstStyle/>
          <a:p>
            <a:fld id="{A4B38E2F-58BC-E446-96A8-E8006A665D67}" type="slidenum">
              <a:rPr lang="en-US" altLang="pt-BR" smtClean="0"/>
              <a:pPr/>
              <a:t>21</a:t>
            </a:fld>
            <a:endParaRPr lang="en-US" altLang="pt-BR"/>
          </a:p>
        </p:txBody>
      </p:sp>
      <p:sp>
        <p:nvSpPr>
          <p:cNvPr id="7" name="Espaço Reservado para Cabeçalho 6">
            <a:extLst>
              <a:ext uri="{FF2B5EF4-FFF2-40B4-BE49-F238E27FC236}">
                <a16:creationId xmlns:a16="http://schemas.microsoft.com/office/drawing/2014/main" id="{67A45818-4FE7-AA40-BFA1-FD7AD0C8EB1F}"/>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1E9753A-50FE-F648-B61C-9848893DCB2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27E0916-3CDC-724E-A146-DD4D1465003C}"/>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Este </a:t>
            </a:r>
            <a:r>
              <a:rPr lang="pt-BR" altLang="pt-BR" i="1" dirty="0">
                <a:ea typeface="ＭＳ Ｐゴシック" panose="020B0600070205080204" pitchFamily="34" charset="-128"/>
              </a:rPr>
              <a:t>slide</a:t>
            </a:r>
            <a:r>
              <a:rPr lang="pt-BR" altLang="pt-BR" dirty="0">
                <a:ea typeface="ＭＳ Ｐゴシック" panose="020B0600070205080204" pitchFamily="34" charset="-128"/>
              </a:rPr>
              <a:t> apresenta exemplos de:</a:t>
            </a:r>
          </a:p>
          <a:p>
            <a:pPr marL="171450" indent="-171450" algn="just">
              <a:buFont typeface="Arial" panose="020B0604020202020204" pitchFamily="34" charset="0"/>
              <a:buChar char="•"/>
            </a:pPr>
            <a:r>
              <a:rPr lang="pt-BR" altLang="pt-BR" dirty="0">
                <a:ea typeface="ＭＳ Ｐゴシック" panose="020B0600070205080204" pitchFamily="34" charset="-128"/>
              </a:rPr>
              <a:t>conexão segura em diversos navegadores;</a:t>
            </a:r>
          </a:p>
          <a:p>
            <a:pPr marL="171450" indent="-171450" algn="just">
              <a:buFont typeface="Arial" panose="020B0604020202020204" pitchFamily="34" charset="0"/>
              <a:buChar char="•"/>
            </a:pPr>
            <a:r>
              <a:rPr lang="pt-BR" altLang="pt-BR" dirty="0">
                <a:ea typeface="ＭＳ Ｐゴシック" panose="020B0600070205080204" pitchFamily="34" charset="-128"/>
              </a:rPr>
              <a:t>conexão segura usando EV SSL em diversos navegadores.</a:t>
            </a:r>
          </a:p>
        </p:txBody>
      </p:sp>
      <p:sp>
        <p:nvSpPr>
          <p:cNvPr id="5" name="Espaço Reservado para Rodapé 4">
            <a:extLst>
              <a:ext uri="{FF2B5EF4-FFF2-40B4-BE49-F238E27FC236}">
                <a16:creationId xmlns:a16="http://schemas.microsoft.com/office/drawing/2014/main" id="{B5A5A70A-8AD9-5742-90A1-A875027FD445}"/>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4C1758B6-8B96-414D-8178-3CCC2D20D128}"/>
              </a:ext>
            </a:extLst>
          </p:cNvPr>
          <p:cNvSpPr>
            <a:spLocks noGrp="1"/>
          </p:cNvSpPr>
          <p:nvPr>
            <p:ph type="sldNum" sz="quarter" idx="5"/>
          </p:nvPr>
        </p:nvSpPr>
        <p:spPr/>
        <p:txBody>
          <a:bodyPr/>
          <a:lstStyle/>
          <a:p>
            <a:fld id="{A4B38E2F-58BC-E446-96A8-E8006A665D67}" type="slidenum">
              <a:rPr lang="en-US" altLang="pt-BR" smtClean="0"/>
              <a:pPr/>
              <a:t>22</a:t>
            </a:fld>
            <a:endParaRPr lang="en-US" altLang="pt-BR"/>
          </a:p>
        </p:txBody>
      </p:sp>
      <p:sp>
        <p:nvSpPr>
          <p:cNvPr id="7" name="Espaço Reservado para Cabeçalho 6">
            <a:extLst>
              <a:ext uri="{FF2B5EF4-FFF2-40B4-BE49-F238E27FC236}">
                <a16:creationId xmlns:a16="http://schemas.microsoft.com/office/drawing/2014/main" id="{2BCB6E51-9130-F44E-8131-ED64561C3581}"/>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14056D21-67D8-544E-BD0E-9375B2381A1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11601AB0-C981-3A4B-BE1C-6075299552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cuidados que se deve ter ao usar redes móveis (3G/4G).</a:t>
            </a:r>
          </a:p>
        </p:txBody>
      </p:sp>
      <p:sp>
        <p:nvSpPr>
          <p:cNvPr id="5" name="Espaço Reservado para Rodapé 4">
            <a:extLst>
              <a:ext uri="{FF2B5EF4-FFF2-40B4-BE49-F238E27FC236}">
                <a16:creationId xmlns:a16="http://schemas.microsoft.com/office/drawing/2014/main" id="{B677CE19-2AB4-EF41-B22B-9BFEF779A1A0}"/>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113D2ECC-6EBC-9044-B66D-A1438642E3C1}"/>
              </a:ext>
            </a:extLst>
          </p:cNvPr>
          <p:cNvSpPr>
            <a:spLocks noGrp="1"/>
          </p:cNvSpPr>
          <p:nvPr>
            <p:ph type="sldNum" sz="quarter" idx="5"/>
          </p:nvPr>
        </p:nvSpPr>
        <p:spPr/>
        <p:txBody>
          <a:bodyPr/>
          <a:lstStyle/>
          <a:p>
            <a:fld id="{A4B38E2F-58BC-E446-96A8-E8006A665D67}" type="slidenum">
              <a:rPr lang="en-US" altLang="pt-BR" smtClean="0"/>
              <a:pPr/>
              <a:t>23</a:t>
            </a:fld>
            <a:endParaRPr lang="en-US" altLang="pt-BR"/>
          </a:p>
        </p:txBody>
      </p:sp>
      <p:sp>
        <p:nvSpPr>
          <p:cNvPr id="7" name="Espaço Reservado para Cabeçalho 6">
            <a:extLst>
              <a:ext uri="{FF2B5EF4-FFF2-40B4-BE49-F238E27FC236}">
                <a16:creationId xmlns:a16="http://schemas.microsoft.com/office/drawing/2014/main" id="{D01612A3-7018-9C47-BB96-8F44F148E16A}"/>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706C9339-D7F9-6C4D-BCB3-FDA7DF390AC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CEE7B5D8-E2E8-DD4B-BCBB-E89AB71125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banda larga móvel refere-se às tecnologias de acesso sem fio, de longa distância, por meio da rede de telefonia móvel, especialmente 3G e 4G.</a:t>
            </a:r>
          </a:p>
          <a:p>
            <a:pPr algn="just"/>
            <a:r>
              <a:rPr lang="pt-BR" altLang="pt-BR" dirty="0">
                <a:ea typeface="ＭＳ Ｐゴシック" panose="020B0600070205080204" pitchFamily="34" charset="-128"/>
              </a:rPr>
              <a:t>Este tipo de tecnologia está disponível em grande quantidade de dispositivos móveis (como celulares, </a:t>
            </a:r>
            <a:r>
              <a:rPr lang="pt-BR" altLang="pt-BR" i="1" dirty="0">
                <a:ea typeface="ＭＳ Ｐゴシック" panose="020B0600070205080204" pitchFamily="34" charset="-128"/>
              </a:rPr>
              <a:t>smartphones</a:t>
            </a:r>
            <a:r>
              <a:rPr lang="pt-BR" altLang="pt-BR" dirty="0">
                <a:ea typeface="ＭＳ Ｐゴシック" panose="020B0600070205080204" pitchFamily="34" charset="-128"/>
              </a:rPr>
              <a:t> e </a:t>
            </a:r>
            <a:r>
              <a:rPr lang="pt-BR" altLang="pt-BR" i="1" dirty="0">
                <a:ea typeface="ＭＳ Ｐゴシック" panose="020B0600070205080204" pitchFamily="34" charset="-128"/>
              </a:rPr>
              <a:t>tablets</a:t>
            </a:r>
            <a:r>
              <a:rPr lang="pt-BR" altLang="pt-BR" dirty="0">
                <a:ea typeface="ＭＳ Ｐゴシック" panose="020B0600070205080204" pitchFamily="34" charset="-128"/>
              </a:rPr>
              <a:t>) e é uma das responsáveis pela popularização destes dispositivos e das redes sociais. Além disto, também pode ser adicionada a computadores e dispositivos móveis que ainda não tenham esta capacidade, por meio do uso de </a:t>
            </a:r>
            <a:r>
              <a:rPr lang="pt-BR" altLang="pt-BR" i="1" dirty="0">
                <a:ea typeface="ＭＳ Ｐゴシック" panose="020B0600070205080204" pitchFamily="34" charset="-128"/>
              </a:rPr>
              <a:t>modems</a:t>
            </a:r>
            <a:r>
              <a:rPr lang="pt-BR" altLang="pt-BR" dirty="0">
                <a:ea typeface="ＭＳ Ｐゴシック" panose="020B0600070205080204" pitchFamily="34" charset="-128"/>
              </a:rPr>
              <a:t> específicos.</a:t>
            </a:r>
          </a:p>
          <a:p>
            <a:pPr algn="just"/>
            <a:r>
              <a:rPr lang="pt-BR" altLang="pt-BR" dirty="0">
                <a:ea typeface="ＭＳ Ｐゴシック" panose="020B0600070205080204" pitchFamily="34" charset="-128"/>
              </a:rPr>
              <a:t>Assim como no caso da banda larga fixa, dispositivos com suporte a este tipo de tecnologia podem ficar conectados à Internet por longos períodos e permitem que o usuário esteja </a:t>
            </a:r>
            <a:r>
              <a:rPr lang="pt-BR" altLang="pt-BR" i="1" dirty="0">
                <a:ea typeface="ＭＳ Ｐゴシック" panose="020B0600070205080204" pitchFamily="34" charset="-128"/>
              </a:rPr>
              <a:t>online</a:t>
            </a:r>
            <a:r>
              <a:rPr lang="pt-BR" altLang="pt-BR" dirty="0">
                <a:ea typeface="ＭＳ Ｐゴシック" panose="020B0600070205080204" pitchFamily="34" charset="-128"/>
              </a:rPr>
              <a:t>, independente de localização. Por isto, são bastante visados por atacantes para a prática de atividades maliciosas.</a:t>
            </a:r>
          </a:p>
        </p:txBody>
      </p:sp>
      <p:sp>
        <p:nvSpPr>
          <p:cNvPr id="5" name="Espaço Reservado para Rodapé 4">
            <a:extLst>
              <a:ext uri="{FF2B5EF4-FFF2-40B4-BE49-F238E27FC236}">
                <a16:creationId xmlns:a16="http://schemas.microsoft.com/office/drawing/2014/main" id="{BC996ABD-5C20-B848-83FA-B419CA8C0D0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7C89C36A-B695-DE46-8EBD-65955E296C61}"/>
              </a:ext>
            </a:extLst>
          </p:cNvPr>
          <p:cNvSpPr>
            <a:spLocks noGrp="1"/>
          </p:cNvSpPr>
          <p:nvPr>
            <p:ph type="sldNum" sz="quarter" idx="5"/>
          </p:nvPr>
        </p:nvSpPr>
        <p:spPr/>
        <p:txBody>
          <a:bodyPr/>
          <a:lstStyle/>
          <a:p>
            <a:fld id="{A4B38E2F-58BC-E446-96A8-E8006A665D67}" type="slidenum">
              <a:rPr lang="en-US" altLang="pt-BR" smtClean="0"/>
              <a:pPr/>
              <a:t>24</a:t>
            </a:fld>
            <a:endParaRPr lang="en-US" altLang="pt-BR"/>
          </a:p>
        </p:txBody>
      </p:sp>
      <p:sp>
        <p:nvSpPr>
          <p:cNvPr id="7" name="Espaço Reservado para Cabeçalho 6">
            <a:extLst>
              <a:ext uri="{FF2B5EF4-FFF2-40B4-BE49-F238E27FC236}">
                <a16:creationId xmlns:a16="http://schemas.microsoft.com/office/drawing/2014/main" id="{7380873F-3DE7-F54D-87E3-B843F303CCC7}"/>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3DD8CB18-E82D-5C44-93AE-D4DEB033A8C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3469AB08-9190-4D49-B76C-6F3DEB869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Bluetooth</a:t>
            </a:r>
            <a:r>
              <a:rPr lang="pt-BR" altLang="pt-BR" dirty="0">
                <a:ea typeface="ＭＳ Ｐゴシック" panose="020B0600070205080204" pitchFamily="34" charset="-128"/>
              </a:rPr>
              <a:t> é um padrão para tecnologia de comunicação de dados e voz, baseado em radiofrequência e destinado à conexão de dispositivos em curtas distâncias, permitindo a formação de redes pessoais sem fio. Está disponível em uma extensa variedade de equipamentos, como dispositivos móveis, videogames, </a:t>
            </a:r>
            <a:r>
              <a:rPr lang="pt-BR" altLang="pt-BR" i="1" dirty="0">
                <a:ea typeface="ＭＳ Ｐゴシック" panose="020B0600070205080204" pitchFamily="34" charset="-128"/>
              </a:rPr>
              <a:t>mouses</a:t>
            </a:r>
            <a:r>
              <a:rPr lang="pt-BR" altLang="pt-BR" dirty="0">
                <a:ea typeface="ＭＳ Ｐゴシック" panose="020B0600070205080204" pitchFamily="34" charset="-128"/>
              </a:rPr>
              <a:t>, teclados, impressoras, sistemas de áudio, aparelhos de GPS e monitores de frequência cardíaca. A quantidade de aplicações também é vasta, incluindo sincronismo de dados entre dispositivos, comunicação entre computadores e periféricos e transferência de arquivos.</a:t>
            </a:r>
          </a:p>
          <a:p>
            <a:pPr algn="just"/>
            <a:r>
              <a:rPr lang="pt-BR" altLang="pt-BR" dirty="0">
                <a:ea typeface="ＭＳ Ｐゴシック" panose="020B0600070205080204" pitchFamily="34" charset="-128"/>
              </a:rPr>
              <a:t>Embora traga muitos benefícios, o uso desta tecnologia traz também riscos, visto que está sujeita às várias ameaças que acompanham as redes em geral, como varredura, furto de dados, uso indevido de recursos, ataque de negação de serviço, interceptação de tráfego e ataque de força bruta.</a:t>
            </a:r>
          </a:p>
          <a:p>
            <a:pPr algn="just"/>
            <a:r>
              <a:rPr lang="pt-BR" altLang="pt-BR" dirty="0">
                <a:ea typeface="ＭＳ Ｐゴシック" panose="020B0600070205080204" pitchFamily="34" charset="-128"/>
              </a:rPr>
              <a:t>Um agravante, que facilita a ação dos atacantes, é que muitos dispositivos vêm, por padrão, com o </a:t>
            </a:r>
            <a:r>
              <a:rPr lang="pt-BR" altLang="pt-BR" i="1" dirty="0">
                <a:ea typeface="ＭＳ Ｐゴシック" panose="020B0600070205080204" pitchFamily="34" charset="-128"/>
              </a:rPr>
              <a:t>bluetooth</a:t>
            </a:r>
            <a:r>
              <a:rPr lang="pt-BR" altLang="pt-BR" dirty="0">
                <a:ea typeface="ＭＳ Ｐゴシック" panose="020B0600070205080204" pitchFamily="34" charset="-128"/>
              </a:rPr>
              <a:t> ativo. Desta forma, muitos usuários não percebem que possuem este tipo de conexão ativa e não se preocupam em adotar uma postura preventiva.</a:t>
            </a:r>
          </a:p>
        </p:txBody>
      </p:sp>
      <p:sp>
        <p:nvSpPr>
          <p:cNvPr id="5" name="Espaço Reservado para Rodapé 4">
            <a:extLst>
              <a:ext uri="{FF2B5EF4-FFF2-40B4-BE49-F238E27FC236}">
                <a16:creationId xmlns:a16="http://schemas.microsoft.com/office/drawing/2014/main" id="{538E2166-D5F8-C541-BC4D-E80006419364}"/>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9E676F82-20DA-CB48-B1D5-F41B0FD1F646}"/>
              </a:ext>
            </a:extLst>
          </p:cNvPr>
          <p:cNvSpPr>
            <a:spLocks noGrp="1"/>
          </p:cNvSpPr>
          <p:nvPr>
            <p:ph type="sldNum" sz="quarter" idx="5"/>
          </p:nvPr>
        </p:nvSpPr>
        <p:spPr/>
        <p:txBody>
          <a:bodyPr/>
          <a:lstStyle/>
          <a:p>
            <a:fld id="{A4B38E2F-58BC-E446-96A8-E8006A665D67}" type="slidenum">
              <a:rPr lang="en-US" altLang="pt-BR" smtClean="0"/>
              <a:pPr/>
              <a:t>25</a:t>
            </a:fld>
            <a:endParaRPr lang="en-US" altLang="pt-BR"/>
          </a:p>
        </p:txBody>
      </p:sp>
      <p:sp>
        <p:nvSpPr>
          <p:cNvPr id="7" name="Espaço Reservado para Cabeçalho 6">
            <a:extLst>
              <a:ext uri="{FF2B5EF4-FFF2-40B4-BE49-F238E27FC236}">
                <a16:creationId xmlns:a16="http://schemas.microsoft.com/office/drawing/2014/main" id="{D53168E0-9AF1-F44A-AEDD-F11FC15503CA}"/>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E6BEC8EE-0C00-9048-A1CD-74F312F8F5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6C1A9C-CA8B-6A4B-9643-E3D7982FA5C0}"/>
              </a:ext>
            </a:extLst>
          </p:cNvPr>
          <p:cNvSpPr>
            <a:spLocks noGrp="1"/>
          </p:cNvSpPr>
          <p:nvPr>
            <p:ph type="body" idx="1"/>
          </p:nvPr>
        </p:nvSpPr>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id="{85912127-EFDF-6E4A-B300-2C7EC1316CCD}"/>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ACE9EF59-EB21-B441-8B15-54F2F963153A}"/>
              </a:ext>
            </a:extLst>
          </p:cNvPr>
          <p:cNvSpPr>
            <a:spLocks noGrp="1"/>
          </p:cNvSpPr>
          <p:nvPr>
            <p:ph type="sldNum" sz="quarter" idx="5"/>
          </p:nvPr>
        </p:nvSpPr>
        <p:spPr/>
        <p:txBody>
          <a:bodyPr/>
          <a:lstStyle/>
          <a:p>
            <a:fld id="{A4B38E2F-58BC-E446-96A8-E8006A665D67}" type="slidenum">
              <a:rPr lang="en-US" altLang="pt-BR" smtClean="0"/>
              <a:pPr/>
              <a:t>26</a:t>
            </a:fld>
            <a:endParaRPr lang="en-US" altLang="pt-BR"/>
          </a:p>
        </p:txBody>
      </p:sp>
      <p:sp>
        <p:nvSpPr>
          <p:cNvPr id="8" name="Espaço Reservado para Cabeçalho 7">
            <a:extLst>
              <a:ext uri="{FF2B5EF4-FFF2-40B4-BE49-F238E27FC236}">
                <a16:creationId xmlns:a16="http://schemas.microsoft.com/office/drawing/2014/main" id="{4E213DFC-F352-CF4C-AD82-B9EA93B18A1D}"/>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E6BEC8EE-0C00-9048-A1CD-74F312F8F5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6C1A9C-CA8B-6A4B-9643-E3D7982FA5C0}"/>
              </a:ext>
            </a:extLst>
          </p:cNvPr>
          <p:cNvSpPr>
            <a:spLocks noGrp="1"/>
          </p:cNvSpPr>
          <p:nvPr>
            <p:ph type="body" idx="1"/>
          </p:nvPr>
        </p:nvSpPr>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6" name="Espaço Reservado para Rodapé 5">
            <a:extLst>
              <a:ext uri="{FF2B5EF4-FFF2-40B4-BE49-F238E27FC236}">
                <a16:creationId xmlns:a16="http://schemas.microsoft.com/office/drawing/2014/main" id="{A78163E5-D34E-A645-8E49-A6E7A68D92E3}"/>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16F111F9-9BBF-F74A-B106-6A74075072D3}"/>
              </a:ext>
            </a:extLst>
          </p:cNvPr>
          <p:cNvSpPr>
            <a:spLocks noGrp="1"/>
          </p:cNvSpPr>
          <p:nvPr>
            <p:ph type="sldNum" sz="quarter" idx="5"/>
          </p:nvPr>
        </p:nvSpPr>
        <p:spPr/>
        <p:txBody>
          <a:bodyPr/>
          <a:lstStyle/>
          <a:p>
            <a:fld id="{A4B38E2F-58BC-E446-96A8-E8006A665D67}" type="slidenum">
              <a:rPr lang="en-US" altLang="pt-BR" smtClean="0"/>
              <a:pPr/>
              <a:t>27</a:t>
            </a:fld>
            <a:endParaRPr lang="en-US" altLang="pt-BR"/>
          </a:p>
        </p:txBody>
      </p:sp>
      <p:sp>
        <p:nvSpPr>
          <p:cNvPr id="8" name="Espaço Reservado para Cabeçalho 7">
            <a:extLst>
              <a:ext uri="{FF2B5EF4-FFF2-40B4-BE49-F238E27FC236}">
                <a16:creationId xmlns:a16="http://schemas.microsoft.com/office/drawing/2014/main" id="{5F000F99-F6AB-1F47-992D-BCB86625A61E}"/>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16558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Novidades e dicas diárias podem ser obtidas por meio do RSS da Cartilha e do Twitter do CERT.br:</a:t>
            </a:r>
          </a:p>
          <a:p>
            <a:pPr marL="171450" indent="-171450">
              <a:buFont typeface="Arial" panose="020B0604020202020204" pitchFamily="34" charset="0"/>
              <a:buChar char="•"/>
            </a:pPr>
            <a:r>
              <a:rPr lang="pt-BR" dirty="0"/>
              <a:t>Twitter: </a:t>
            </a:r>
            <a:r>
              <a:rPr lang="pt-BR" dirty="0">
                <a:hlinkClick r:id="rId3"/>
              </a:rPr>
              <a:t>https://twitter.com/certbr</a:t>
            </a:r>
            <a:endParaRPr lang="pt-BR" dirty="0"/>
          </a:p>
          <a:p>
            <a:pPr marL="171450" indent="-171450">
              <a:buFont typeface="Arial" panose="020B0604020202020204" pitchFamily="34" charset="0"/>
              <a:buChar char="•"/>
            </a:pPr>
            <a:r>
              <a:rPr lang="pt-BR" dirty="0"/>
              <a:t>RSS: </a:t>
            </a:r>
            <a:r>
              <a:rPr lang="pt-BR" dirty="0">
                <a:hlinkClick r:id="rId4"/>
              </a:rPr>
              <a:t>https://cartilha.cert.br/rss/cartilha-rss.xml</a:t>
            </a:r>
            <a:endParaRPr lang="pt-BR" dirty="0"/>
          </a:p>
          <a:p>
            <a:r>
              <a:rPr lang="pt-BR" dirty="0"/>
              <a:t>No </a:t>
            </a:r>
            <a:r>
              <a:rPr lang="pt-BR" i="1" dirty="0"/>
              <a:t>site</a:t>
            </a:r>
            <a:r>
              <a:rPr lang="pt-BR" dirty="0"/>
              <a:t> da Cartilha de Segurança para Internet (</a:t>
            </a:r>
            <a:r>
              <a:rPr lang="pt-BR" dirty="0">
                <a:hlinkClick r:id="rId5"/>
              </a:rPr>
              <a:t>https://cartilha.cert.br/</a:t>
            </a:r>
            <a:r>
              <a:rPr lang="pt-BR" dirty="0"/>
              <a:t>) você encontra diversos materiais, como dicas rápidas sobre vários assuntos e outros fascículos, com temas como Boatos, </a:t>
            </a:r>
            <a:r>
              <a:rPr lang="pt-BR" i="1" dirty="0"/>
              <a:t>Internet Banking</a:t>
            </a:r>
            <a:r>
              <a:rPr lang="pt-BR" dirty="0"/>
              <a:t>, Senhas e Verificação em Duas Etapas, entre outros. </a:t>
            </a:r>
          </a:p>
          <a:p>
            <a:r>
              <a:rPr lang="pt-BR" dirty="0"/>
              <a:t>No </a:t>
            </a:r>
            <a:r>
              <a:rPr lang="pt-BR" i="1" dirty="0"/>
              <a:t>site</a:t>
            </a:r>
            <a:r>
              <a:rPr lang="pt-BR" dirty="0"/>
              <a:t> Internet Segura (</a:t>
            </a:r>
            <a:r>
              <a:rPr lang="pt-BR" dirty="0">
                <a:hlinkClick r:id="rId6"/>
              </a:rPr>
              <a:t>https://internetsegura.br/</a:t>
            </a:r>
            <a:r>
              <a:rPr lang="pt-BR" dirty="0"/>
              <a:t>) você encontra materiais de interesse geral e para diversos públicos específicos, como crianças, adolescentes, pais, educadores, pessoas com mais de 60 anos e técnicos. Além dos materiais produzidos pelo NIC.br, há também iniciativas de outras entidades e instituições, com diversas informações sobre uso seguro da Internet.</a:t>
            </a:r>
          </a:p>
        </p:txBody>
      </p:sp>
      <p:sp>
        <p:nvSpPr>
          <p:cNvPr id="7" name="Espaço Reservado para Rodapé 6">
            <a:extLst>
              <a:ext uri="{FF2B5EF4-FFF2-40B4-BE49-F238E27FC236}">
                <a16:creationId xmlns:a16="http://schemas.microsoft.com/office/drawing/2014/main" id="{6C0043F3-2D57-8145-9C4C-FA915ED50669}"/>
              </a:ext>
            </a:extLst>
          </p:cNvPr>
          <p:cNvSpPr>
            <a:spLocks noGrp="1"/>
          </p:cNvSpPr>
          <p:nvPr>
            <p:ph type="ftr" sz="quarter" idx="4"/>
          </p:nvPr>
        </p:nvSpPr>
        <p:spPr/>
        <p:txBody>
          <a:bodyPr/>
          <a:lstStyle/>
          <a:p>
            <a:pPr>
              <a:defRPr/>
            </a:pPr>
            <a:r>
              <a:rPr lang="en-US"/>
              <a:t>https://cartilha.cert.br/</a:t>
            </a:r>
            <a:endParaRPr lang="en-US" dirty="0"/>
          </a:p>
        </p:txBody>
      </p:sp>
      <p:sp>
        <p:nvSpPr>
          <p:cNvPr id="8" name="Espaço Reservado para Número de Slide 7">
            <a:extLst>
              <a:ext uri="{FF2B5EF4-FFF2-40B4-BE49-F238E27FC236}">
                <a16:creationId xmlns:a16="http://schemas.microsoft.com/office/drawing/2014/main" id="{C312AE99-8E8D-6C44-A0E7-FDCB23F48449}"/>
              </a:ext>
            </a:extLst>
          </p:cNvPr>
          <p:cNvSpPr>
            <a:spLocks noGrp="1"/>
          </p:cNvSpPr>
          <p:nvPr>
            <p:ph type="sldNum" sz="quarter" idx="5"/>
          </p:nvPr>
        </p:nvSpPr>
        <p:spPr/>
        <p:txBody>
          <a:bodyPr/>
          <a:lstStyle/>
          <a:p>
            <a:fld id="{A4B38E2F-58BC-E446-96A8-E8006A665D67}" type="slidenum">
              <a:rPr lang="en-US" altLang="pt-BR" smtClean="0"/>
              <a:pPr/>
              <a:t>28</a:t>
            </a:fld>
            <a:endParaRPr lang="en-US" altLang="pt-BR"/>
          </a:p>
        </p:txBody>
      </p:sp>
      <p:sp>
        <p:nvSpPr>
          <p:cNvPr id="9" name="Espaço Reservado para Cabeçalho 8">
            <a:extLst>
              <a:ext uri="{FF2B5EF4-FFF2-40B4-BE49-F238E27FC236}">
                <a16:creationId xmlns:a16="http://schemas.microsoft.com/office/drawing/2014/main" id="{26863598-3A11-AA44-AA4B-1054AC24C597}"/>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330688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lIns="0" tIns="46800" rIns="0"/>
          <a:lstStyle/>
          <a:p>
            <a:pPr algn="just"/>
            <a:r>
              <a:rPr lang="pt-BR" altLang="pt-BR" sz="800" b="1" dirty="0">
                <a:ea typeface="ＭＳ Ｐゴシック" panose="020B0600070205080204" pitchFamily="34" charset="-128"/>
              </a:rPr>
              <a:t>ESTE </a:t>
            </a:r>
            <a:r>
              <a:rPr lang="pt-BR" altLang="pt-BR" sz="800" b="1" i="1" dirty="0">
                <a:ea typeface="ＭＳ Ｐゴシック" panose="020B0600070205080204" pitchFamily="34" charset="-128"/>
              </a:rPr>
              <a:t>SLIDE</a:t>
            </a:r>
            <a:r>
              <a:rPr lang="pt-BR" altLang="pt-BR" sz="800" b="1" dirty="0">
                <a:ea typeface="ＭＳ Ｐゴシック" panose="020B0600070205080204" pitchFamily="34" charset="-128"/>
              </a:rPr>
              <a:t> NÃO PODE SER REMOVIDO. DEVE SER EXIBIDO EM TODAS AS REPRODUÇÕES, INCLUSIVE NAS OBRAS  DERIVADAS.</a:t>
            </a:r>
            <a:endParaRPr lang="pt-BR" altLang="pt-BR" sz="800" dirty="0">
              <a:ea typeface="ＭＳ Ｐゴシック" panose="020B0600070205080204" pitchFamily="34" charset="-128"/>
            </a:endParaRPr>
          </a:p>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7" name="Espaço Reservado para Rodapé 6">
            <a:extLst>
              <a:ext uri="{FF2B5EF4-FFF2-40B4-BE49-F238E27FC236}">
                <a16:creationId xmlns:a16="http://schemas.microsoft.com/office/drawing/2014/main" id="{8DAF9624-060A-6146-B282-D568C4ACF706}"/>
              </a:ext>
            </a:extLst>
          </p:cNvPr>
          <p:cNvSpPr>
            <a:spLocks noGrp="1"/>
          </p:cNvSpPr>
          <p:nvPr>
            <p:ph type="ftr" sz="quarter" idx="4"/>
          </p:nvPr>
        </p:nvSpPr>
        <p:spPr/>
        <p:txBody>
          <a:bodyPr/>
          <a:lstStyle/>
          <a:p>
            <a:pPr>
              <a:defRPr/>
            </a:pPr>
            <a:r>
              <a:rPr lang="en-US"/>
              <a:t>https://cartilha.cert.br/</a:t>
            </a:r>
            <a:endParaRPr lang="en-US" dirty="0"/>
          </a:p>
        </p:txBody>
      </p:sp>
      <p:sp>
        <p:nvSpPr>
          <p:cNvPr id="8" name="Espaço Reservado para Número de Slide 7">
            <a:extLst>
              <a:ext uri="{FF2B5EF4-FFF2-40B4-BE49-F238E27FC236}">
                <a16:creationId xmlns:a16="http://schemas.microsoft.com/office/drawing/2014/main" id="{EBAA608E-6E45-D04A-8BC9-61597E48FBD5}"/>
              </a:ext>
            </a:extLst>
          </p:cNvPr>
          <p:cNvSpPr>
            <a:spLocks noGrp="1"/>
          </p:cNvSpPr>
          <p:nvPr>
            <p:ph type="sldNum" sz="quarter" idx="5"/>
          </p:nvPr>
        </p:nvSpPr>
        <p:spPr/>
        <p:txBody>
          <a:bodyPr/>
          <a:lstStyle/>
          <a:p>
            <a:fld id="{A4B38E2F-58BC-E446-96A8-E8006A665D67}" type="slidenum">
              <a:rPr lang="en-US" altLang="pt-BR" smtClean="0"/>
              <a:pPr/>
              <a:t>29</a:t>
            </a:fld>
            <a:endParaRPr lang="en-US" altLang="pt-BR"/>
          </a:p>
        </p:txBody>
      </p:sp>
      <p:sp>
        <p:nvSpPr>
          <p:cNvPr id="9" name="Espaço Reservado para Cabeçalho 8">
            <a:extLst>
              <a:ext uri="{FF2B5EF4-FFF2-40B4-BE49-F238E27FC236}">
                <a16:creationId xmlns:a16="http://schemas.microsoft.com/office/drawing/2014/main" id="{91CDB923-D4B6-0841-83B2-02718D741BA3}"/>
              </a:ext>
            </a:extLst>
          </p:cNvPr>
          <p:cNvSpPr>
            <a:spLocks noGrp="1"/>
          </p:cNvSpPr>
          <p:nvPr>
            <p:ph type="hdr" sz="quarter"/>
          </p:nvPr>
        </p:nvSpPr>
        <p:spPr/>
        <p:txBody>
          <a:bodyPr/>
          <a:lstStyle/>
          <a:p>
            <a:r>
              <a:rPr lang="en-US" altLang="pt-BR"/>
              <a:t>Redes</a:t>
            </a:r>
            <a:endParaRPr lang="en-US" altLang="pt-BR" dirty="0"/>
          </a:p>
        </p:txBody>
      </p:sp>
    </p:spTree>
    <p:extLst>
      <p:ext uri="{BB962C8B-B14F-4D97-AF65-F5344CB8AC3E}">
        <p14:creationId xmlns:p14="http://schemas.microsoft.com/office/powerpoint/2010/main" val="163271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8CF3AE6-DD0A-CD45-8333-B5BD40F9930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891CD72C-C96A-EF4A-A09D-6B094FD0F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Inicialmente, grande parte dos acessos à Internet eram realizados por meio de conexão discada com velocidades que dificilmente ultrapassavam 56 Kbps. O usuário, de posse de um </a:t>
            </a:r>
            <a:r>
              <a:rPr lang="pt-BR" altLang="pt-BR" i="1" dirty="0">
                <a:ea typeface="ＭＳ Ｐゴシック" panose="020B0600070205080204" pitchFamily="34" charset="-128"/>
              </a:rPr>
              <a:t>modem</a:t>
            </a:r>
            <a:r>
              <a:rPr lang="pt-BR" altLang="pt-BR" dirty="0">
                <a:ea typeface="ＭＳ Ｐゴシック" panose="020B0600070205080204" pitchFamily="34" charset="-128"/>
              </a:rPr>
              <a:t> e de uma linha telefônica, se conectava ao provedor de acesso e mantinha esta conexão apenas pelo tempo necessário para realizar as ações que dependessem da rede.</a:t>
            </a:r>
          </a:p>
          <a:p>
            <a:pPr algn="just"/>
            <a:r>
              <a:rPr lang="pt-BR" altLang="pt-BR" dirty="0">
                <a:ea typeface="ＭＳ Ｐゴシック" panose="020B0600070205080204" pitchFamily="34" charset="-128"/>
              </a:rPr>
              <a:t>Desde então, grandes avanços ocorreram e novas alternativas surgiram, sendo que atualmente grande parte dos computadores pessoais ficam conectados à rede pelo tempo em que estiverem ligados e a velocidades que podem chegar a até 100 Mbps. Conexão à Internet também deixou de ser um recurso oferecido apenas a computadores, visto a grande quantidade de equipamentos com acesso à rede, como dispositivos móveis, TVs, eletrodomésticos e sistemas de áudio.</a:t>
            </a:r>
          </a:p>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riscos associados ao uso de redes.</a:t>
            </a:r>
          </a:p>
        </p:txBody>
      </p:sp>
      <p:sp>
        <p:nvSpPr>
          <p:cNvPr id="5" name="Espaço Reservado para Rodapé 4">
            <a:extLst>
              <a:ext uri="{FF2B5EF4-FFF2-40B4-BE49-F238E27FC236}">
                <a16:creationId xmlns:a16="http://schemas.microsoft.com/office/drawing/2014/main" id="{3AF0530C-B884-A141-8062-0414781D8002}"/>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7EA3F8C6-E42C-0B4A-AB67-EE1C36794286}"/>
              </a:ext>
            </a:extLst>
          </p:cNvPr>
          <p:cNvSpPr>
            <a:spLocks noGrp="1"/>
          </p:cNvSpPr>
          <p:nvPr>
            <p:ph type="sldNum" sz="quarter" idx="5"/>
          </p:nvPr>
        </p:nvSpPr>
        <p:spPr/>
        <p:txBody>
          <a:bodyPr/>
          <a:lstStyle/>
          <a:p>
            <a:fld id="{A4B38E2F-58BC-E446-96A8-E8006A665D67}" type="slidenum">
              <a:rPr lang="en-US" altLang="pt-BR" smtClean="0"/>
              <a:pPr/>
              <a:t>3</a:t>
            </a:fld>
            <a:endParaRPr lang="en-US" altLang="pt-BR"/>
          </a:p>
        </p:txBody>
      </p:sp>
      <p:sp>
        <p:nvSpPr>
          <p:cNvPr id="7" name="Espaço Reservado para Cabeçalho 6">
            <a:extLst>
              <a:ext uri="{FF2B5EF4-FFF2-40B4-BE49-F238E27FC236}">
                <a16:creationId xmlns:a16="http://schemas.microsoft.com/office/drawing/2014/main" id="{12F1AAFC-D85C-C44F-8383-E21B298A97DF}"/>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208BD515-63E2-5941-A25E-5D37672E6BD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68C92E7B-7BCA-EE48-8389-6D8593956943}"/>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Por meio da exploração de vulnerabilidades, um equipamento pode ser infectado ou invadido e, sem que o dono saiba, participar de ataques, ter dados indevidamente coletados, ser usado para a propagação de códigos maliciosos, ter as configurações alteradas e fazer com que as conexões dos usuários sejam redirecionadas para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fraudulentos.</a:t>
            </a:r>
          </a:p>
          <a:p>
            <a:pPr algn="just"/>
            <a:r>
              <a:rPr lang="pt-BR" altLang="pt-BR" dirty="0">
                <a:ea typeface="ＭＳ Ｐゴシック" panose="020B0600070205080204" pitchFamily="34" charset="-128"/>
              </a:rPr>
              <a:t>Equipamentos conectados à rede e que usem senhas como método de autenticação, estão expostos a ataques de força bruta. Muitos equipamentos, infelizmente, utilizam, por padrão, senhas de tamanho reduzido e/ou de conhecimento geral dos atacantes.</a:t>
            </a:r>
          </a:p>
        </p:txBody>
      </p:sp>
      <p:sp>
        <p:nvSpPr>
          <p:cNvPr id="5" name="Espaço Reservado para Rodapé 4">
            <a:extLst>
              <a:ext uri="{FF2B5EF4-FFF2-40B4-BE49-F238E27FC236}">
                <a16:creationId xmlns:a16="http://schemas.microsoft.com/office/drawing/2014/main" id="{23FF1935-C1B9-024F-B3E9-67FAA6FFDCC8}"/>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A9E1AB6A-8ACC-D342-B266-F2C11B754508}"/>
              </a:ext>
            </a:extLst>
          </p:cNvPr>
          <p:cNvSpPr>
            <a:spLocks noGrp="1"/>
          </p:cNvSpPr>
          <p:nvPr>
            <p:ph type="sldNum" sz="quarter" idx="5"/>
          </p:nvPr>
        </p:nvSpPr>
        <p:spPr/>
        <p:txBody>
          <a:bodyPr/>
          <a:lstStyle/>
          <a:p>
            <a:fld id="{A4B38E2F-58BC-E446-96A8-E8006A665D67}" type="slidenum">
              <a:rPr lang="en-US" altLang="pt-BR" smtClean="0"/>
              <a:pPr/>
              <a:t>4</a:t>
            </a:fld>
            <a:endParaRPr lang="en-US" altLang="pt-BR"/>
          </a:p>
        </p:txBody>
      </p:sp>
      <p:sp>
        <p:nvSpPr>
          <p:cNvPr id="7" name="Espaço Reservado para Cabeçalho 6">
            <a:extLst>
              <a:ext uri="{FF2B5EF4-FFF2-40B4-BE49-F238E27FC236}">
                <a16:creationId xmlns:a16="http://schemas.microsoft.com/office/drawing/2014/main" id="{0BD7FB10-5E96-C242-B172-8AE711C69441}"/>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D085AC1-0C0B-E747-802B-AC0ABA03DA5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6AD1E21-AD9D-1145-9498-0DC37D6A9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Botnet</a:t>
            </a:r>
            <a:r>
              <a:rPr lang="pt-BR" altLang="pt-BR" dirty="0">
                <a:ea typeface="ＭＳ Ｐゴシック" panose="020B0600070205080204" pitchFamily="34" charset="-128"/>
              </a:rPr>
              <a:t> é uma rede formada por centenas ou milhares de equipamentos zumbis e que permite potencializar as ações danosas executadas pelos </a:t>
            </a:r>
            <a:r>
              <a:rPr lang="pt-BR" altLang="pt-BR" i="1" dirty="0">
                <a:ea typeface="ＭＳ Ｐゴシック" panose="020B0600070205080204" pitchFamily="34" charset="-128"/>
              </a:rPr>
              <a:t>bots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Quanto mais zumbis participarem da </a:t>
            </a:r>
            <a:r>
              <a:rPr lang="pt-BR" altLang="pt-BR" i="1" dirty="0">
                <a:ea typeface="ＭＳ Ｐゴシック" panose="020B0600070205080204" pitchFamily="34" charset="-128"/>
              </a:rPr>
              <a:t>botnet</a:t>
            </a:r>
            <a:r>
              <a:rPr lang="pt-BR" altLang="pt-BR" dirty="0">
                <a:ea typeface="ＭＳ Ｐゴシック" panose="020B0600070205080204" pitchFamily="34" charset="-128"/>
              </a:rPr>
              <a:t> mais potente ela será. O atacante que a controlar, além de usá-la para seus próprios ataques, também pode alugá-la para outras pessoas ou grupos que desejem que uma ação maliciosa específica seja executada.</a:t>
            </a:r>
          </a:p>
          <a:p>
            <a:pPr algn="just"/>
            <a:r>
              <a:rPr lang="pt-BR" altLang="pt-BR" dirty="0">
                <a:ea typeface="ＭＳ Ｐゴシック" panose="020B0600070205080204" pitchFamily="34" charset="-128"/>
              </a:rPr>
              <a:t>Algumas das ações maliciosas que costumam ser executadas por intermédio de </a:t>
            </a:r>
            <a:r>
              <a:rPr lang="pt-BR" altLang="pt-BR" i="1" dirty="0">
                <a:ea typeface="ＭＳ Ｐゴシック" panose="020B0600070205080204" pitchFamily="34" charset="-128"/>
              </a:rPr>
              <a:t>botnets</a:t>
            </a:r>
            <a:r>
              <a:rPr lang="pt-BR" altLang="pt-BR" dirty="0">
                <a:ea typeface="ＭＳ Ｐゴシック" panose="020B0600070205080204" pitchFamily="34" charset="-128"/>
              </a:rPr>
              <a:t> são: ataques de negação de serviço, propagação de códigos maliciosos (inclusive do próprio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coleta de informações de um grande número de computadores,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 e camuflagem da identidade do atacante (com o uso de </a:t>
            </a:r>
            <a:r>
              <a:rPr lang="pt-BR" altLang="pt-BR" i="1" dirty="0">
                <a:ea typeface="ＭＳ Ｐゴシック" panose="020B0600070205080204" pitchFamily="34" charset="-128"/>
              </a:rPr>
              <a:t>proxies</a:t>
            </a:r>
            <a:r>
              <a:rPr lang="pt-BR" altLang="pt-BR" dirty="0">
                <a:ea typeface="ＭＳ Ｐゴシック" panose="020B0600070205080204" pitchFamily="34" charset="-128"/>
              </a:rPr>
              <a:t> instalados nos zumbis).</a:t>
            </a:r>
          </a:p>
        </p:txBody>
      </p:sp>
      <p:sp>
        <p:nvSpPr>
          <p:cNvPr id="5" name="Espaço Reservado para Rodapé 4">
            <a:extLst>
              <a:ext uri="{FF2B5EF4-FFF2-40B4-BE49-F238E27FC236}">
                <a16:creationId xmlns:a16="http://schemas.microsoft.com/office/drawing/2014/main" id="{9F53344F-94FC-3B4C-AD24-656F6ADF452C}"/>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CFE7D8B6-6CFD-2944-BF4F-26E3B533C269}"/>
              </a:ext>
            </a:extLst>
          </p:cNvPr>
          <p:cNvSpPr>
            <a:spLocks noGrp="1"/>
          </p:cNvSpPr>
          <p:nvPr>
            <p:ph type="sldNum" sz="quarter" idx="5"/>
          </p:nvPr>
        </p:nvSpPr>
        <p:spPr/>
        <p:txBody>
          <a:bodyPr/>
          <a:lstStyle/>
          <a:p>
            <a:fld id="{A4B38E2F-58BC-E446-96A8-E8006A665D67}" type="slidenum">
              <a:rPr lang="en-US" altLang="pt-BR" smtClean="0"/>
              <a:pPr/>
              <a:t>5</a:t>
            </a:fld>
            <a:endParaRPr lang="en-US" altLang="pt-BR"/>
          </a:p>
        </p:txBody>
      </p:sp>
      <p:sp>
        <p:nvSpPr>
          <p:cNvPr id="7" name="Espaço Reservado para Cabeçalho 6">
            <a:extLst>
              <a:ext uri="{FF2B5EF4-FFF2-40B4-BE49-F238E27FC236}">
                <a16:creationId xmlns:a16="http://schemas.microsoft.com/office/drawing/2014/main" id="{C2D1E51B-ED90-864D-A11B-81CBF50852E7}"/>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AF22CC0-1346-AD44-BE64-66B9E674B5F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FB50CBE-F9DA-8144-8351-89E1BA9CBA87}"/>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Interceptação de tráfego, ou </a:t>
            </a:r>
            <a:r>
              <a:rPr lang="pt-BR" altLang="pt-BR" i="1" dirty="0">
                <a:ea typeface="ＭＳ Ｐゴシック" panose="020B0600070205080204" pitchFamily="34" charset="-128"/>
              </a:rPr>
              <a:t>sniffing</a:t>
            </a:r>
            <a:r>
              <a:rPr lang="pt-BR" altLang="pt-BR" dirty="0">
                <a:ea typeface="ＭＳ Ｐゴシック" panose="020B0600070205080204" pitchFamily="34" charset="-128"/>
              </a:rPr>
              <a:t>, é uma técnica que consiste em inspecionar os dados trafegados em redes de computadores, por meio do uso de programas específicos chamados de </a:t>
            </a:r>
            <a:r>
              <a:rPr lang="pt-BR" altLang="pt-BR" i="1" dirty="0">
                <a:ea typeface="ＭＳ Ｐゴシック" panose="020B0600070205080204" pitchFamily="34" charset="-128"/>
              </a:rPr>
              <a:t>sniffers</a:t>
            </a:r>
            <a:r>
              <a:rPr lang="pt-BR" altLang="pt-BR" dirty="0">
                <a:ea typeface="ＭＳ Ｐゴシック" panose="020B0600070205080204" pitchFamily="34" charset="-128"/>
              </a:rPr>
              <a:t>. As informações capturadas por esta técnica são armazenadas na forma como trafegam, ou seja, informações que trafegam criptografadas apenas serão úteis ao atacante se ele conseguir decodificá-las.</a:t>
            </a:r>
          </a:p>
          <a:p>
            <a:pPr algn="just"/>
            <a:r>
              <a:rPr lang="pt-BR" altLang="pt-BR" dirty="0">
                <a:ea typeface="ＭＳ Ｐゴシック" panose="020B0600070205080204" pitchFamily="34" charset="-128"/>
              </a:rPr>
              <a:t>Varredura em redes, ou </a:t>
            </a:r>
            <a:r>
              <a:rPr lang="pt-BR" altLang="pt-BR" i="1" dirty="0">
                <a:ea typeface="ＭＳ Ｐゴシック" panose="020B0600070205080204" pitchFamily="34" charset="-128"/>
              </a:rPr>
              <a:t>scan</a:t>
            </a:r>
            <a:r>
              <a:rPr lang="pt-BR" altLang="pt-BR" dirty="0">
                <a:ea typeface="ＭＳ Ｐゴシック" panose="020B0600070205080204" pitchFamily="34" charset="-128"/>
              </a:rPr>
              <a:t>, é uma técnica que consiste em efetuar buscas minuciosas em redes, com o objetivo de identificar computadores ativos e coletar informações sobre eles como, por exemplo, serviços disponibilizados e programas instalados. Com base nas informações coletadas é possível associar possíveis vulnerabilidades aos serviços disponibilizados e aos programas instalados nos computadores ativos detectados. </a:t>
            </a:r>
          </a:p>
          <a:p>
            <a:pPr algn="just"/>
            <a:r>
              <a:rPr lang="pt-BR" altLang="pt-BR" dirty="0">
                <a:ea typeface="ＭＳ Ｐゴシック" panose="020B0600070205080204" pitchFamily="34" charset="-128"/>
              </a:rPr>
              <a:t>Negação de serviço, ou DoS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enial </a:t>
            </a:r>
            <a:r>
              <a:rPr lang="pt-BR" altLang="pt-BR" b="1" i="1" dirty="0">
                <a:ea typeface="ＭＳ Ｐゴシック" panose="020B0600070205080204" pitchFamily="34" charset="-128"/>
              </a:rPr>
              <a:t>o</a:t>
            </a:r>
            <a:r>
              <a:rPr lang="pt-BR" altLang="pt-BR" i="1" dirty="0">
                <a:ea typeface="ＭＳ Ｐゴシック" panose="020B0600070205080204" pitchFamily="34" charset="-128"/>
              </a:rPr>
              <a:t>f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ervice</a:t>
            </a:r>
            <a:r>
              <a:rPr lang="pt-BR" altLang="pt-BR" dirty="0">
                <a:ea typeface="ＭＳ Ｐゴシック" panose="020B0600070205080204" pitchFamily="34" charset="-128"/>
              </a:rPr>
              <a:t>), é uma técnica pela qual um atacante utiliza </a:t>
            </a:r>
            <a:r>
              <a:rPr lang="pt-BR" altLang="pt-BR" b="1" dirty="0">
                <a:ea typeface="ＭＳ Ｐゴシック" panose="020B0600070205080204" pitchFamily="34" charset="-128"/>
              </a:rPr>
              <a:t>um computador</a:t>
            </a:r>
            <a:r>
              <a:rPr lang="pt-BR" altLang="pt-BR" dirty="0">
                <a:ea typeface="ＭＳ Ｐゴシック" panose="020B0600070205080204" pitchFamily="34" charset="-128"/>
              </a:rPr>
              <a:t> para tirar de operação um serviço, um computador ou uma rede conectada à Internet. Quando utilizada de forma coordenada e distribuída, ou seja, quando </a:t>
            </a:r>
            <a:r>
              <a:rPr lang="pt-BR" altLang="pt-BR" b="1" dirty="0">
                <a:ea typeface="ＭＳ Ｐゴシック" panose="020B0600070205080204" pitchFamily="34" charset="-128"/>
              </a:rPr>
              <a:t>um conjunto de computadores</a:t>
            </a:r>
            <a:r>
              <a:rPr lang="pt-BR" altLang="pt-BR" dirty="0">
                <a:ea typeface="ＭＳ Ｐゴシック" panose="020B0600070205080204" pitchFamily="34" charset="-128"/>
              </a:rPr>
              <a:t> é utilizado no ataque, recebe o nome de negação de serviço distribuído, ou DDoS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istributed </a:t>
            </a:r>
            <a:r>
              <a:rPr lang="pt-BR" altLang="pt-BR" b="1" i="1" dirty="0">
                <a:ea typeface="ＭＳ Ｐゴシック" panose="020B0600070205080204" pitchFamily="34" charset="-128"/>
              </a:rPr>
              <a:t>D</a:t>
            </a:r>
            <a:r>
              <a:rPr lang="pt-BR" altLang="pt-BR" i="1" dirty="0">
                <a:ea typeface="ＭＳ Ｐゴシック" panose="020B0600070205080204" pitchFamily="34" charset="-128"/>
              </a:rPr>
              <a:t>enial of </a:t>
            </a:r>
            <a:r>
              <a:rPr lang="pt-BR" altLang="pt-BR" b="1" i="1" dirty="0">
                <a:ea typeface="ＭＳ Ｐゴシック" panose="020B0600070205080204" pitchFamily="34" charset="-128"/>
              </a:rPr>
              <a:t>S</a:t>
            </a:r>
            <a:r>
              <a:rPr lang="pt-BR" altLang="pt-BR" i="1" dirty="0">
                <a:ea typeface="ＭＳ Ｐゴシック" panose="020B0600070205080204" pitchFamily="34" charset="-128"/>
              </a:rPr>
              <a:t>ervice</a:t>
            </a:r>
            <a:r>
              <a:rPr lang="pt-BR" altLang="pt-BR" dirty="0">
                <a:ea typeface="ＭＳ Ｐゴシック" panose="020B0600070205080204" pitchFamily="34" charset="-128"/>
              </a:rPr>
              <a:t>).</a:t>
            </a:r>
          </a:p>
        </p:txBody>
      </p:sp>
      <p:sp>
        <p:nvSpPr>
          <p:cNvPr id="6" name="Espaço Reservado para Rodapé 5">
            <a:extLst>
              <a:ext uri="{FF2B5EF4-FFF2-40B4-BE49-F238E27FC236}">
                <a16:creationId xmlns:a16="http://schemas.microsoft.com/office/drawing/2014/main" id="{D40CB7F3-54E4-D343-8D41-834414F8C61F}"/>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96A87F46-6A8E-B54D-BEFA-0B48B2D08BB1}"/>
              </a:ext>
            </a:extLst>
          </p:cNvPr>
          <p:cNvSpPr>
            <a:spLocks noGrp="1"/>
          </p:cNvSpPr>
          <p:nvPr>
            <p:ph type="sldNum" sz="quarter" idx="5"/>
          </p:nvPr>
        </p:nvSpPr>
        <p:spPr/>
        <p:txBody>
          <a:bodyPr/>
          <a:lstStyle/>
          <a:p>
            <a:fld id="{A4B38E2F-58BC-E446-96A8-E8006A665D67}" type="slidenum">
              <a:rPr lang="en-US" altLang="pt-BR" smtClean="0"/>
              <a:pPr/>
              <a:t>6</a:t>
            </a:fld>
            <a:endParaRPr lang="en-US" altLang="pt-BR"/>
          </a:p>
        </p:txBody>
      </p:sp>
      <p:sp>
        <p:nvSpPr>
          <p:cNvPr id="8" name="Espaço Reservado para Cabeçalho 7">
            <a:extLst>
              <a:ext uri="{FF2B5EF4-FFF2-40B4-BE49-F238E27FC236}">
                <a16:creationId xmlns:a16="http://schemas.microsoft.com/office/drawing/2014/main" id="{53653CCD-624B-434C-BBF1-F053FF3C9AAA}"/>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8AA30DD6-DE8C-FF4F-BE4A-D3478CC5F5F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6529C3CB-042A-6A43-906A-6DA1089AB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tipos de cuidados que devem ser tomados para proteger seus dados, equipamentos de rede, computadores e dispositivos móveis.</a:t>
            </a:r>
          </a:p>
        </p:txBody>
      </p:sp>
      <p:sp>
        <p:nvSpPr>
          <p:cNvPr id="5" name="Espaço Reservado para Rodapé 4">
            <a:extLst>
              <a:ext uri="{FF2B5EF4-FFF2-40B4-BE49-F238E27FC236}">
                <a16:creationId xmlns:a16="http://schemas.microsoft.com/office/drawing/2014/main" id="{C1872D08-5581-5B49-9FEA-3E0D59303389}"/>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4BF8FFB6-5847-254A-9063-32609B6031D0}"/>
              </a:ext>
            </a:extLst>
          </p:cNvPr>
          <p:cNvSpPr>
            <a:spLocks noGrp="1"/>
          </p:cNvSpPr>
          <p:nvPr>
            <p:ph type="sldNum" sz="quarter" idx="5"/>
          </p:nvPr>
        </p:nvSpPr>
        <p:spPr/>
        <p:txBody>
          <a:bodyPr/>
          <a:lstStyle/>
          <a:p>
            <a:fld id="{A4B38E2F-58BC-E446-96A8-E8006A665D67}" type="slidenum">
              <a:rPr lang="en-US" altLang="pt-BR" smtClean="0"/>
              <a:pPr/>
              <a:t>7</a:t>
            </a:fld>
            <a:endParaRPr lang="en-US" altLang="pt-BR"/>
          </a:p>
        </p:txBody>
      </p:sp>
      <p:sp>
        <p:nvSpPr>
          <p:cNvPr id="7" name="Espaço Reservado para Cabeçalho 6">
            <a:extLst>
              <a:ext uri="{FF2B5EF4-FFF2-40B4-BE49-F238E27FC236}">
                <a16:creationId xmlns:a16="http://schemas.microsoft.com/office/drawing/2014/main" id="{771A6D25-EFC2-0A46-81F2-5F2E9B8B5ACE}"/>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4022EBF-315D-B24D-B8E8-0A47DF69DCE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1EF5C20-0405-8B43-9535-751D36634155}"/>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Fabricantes costumam lançar novas versões quando há recursos a serem adicionados e vulnerabilidades a serem corrigidas. Sempre que uma nova versão for lançada, ela deve ser prontamente instalada.</a:t>
            </a:r>
          </a:p>
          <a:p>
            <a:pPr algn="just"/>
            <a:r>
              <a:rPr lang="pt-BR" altLang="pt-BR" dirty="0">
                <a:ea typeface="ＭＳ Ｐゴシック" panose="020B0600070205080204" pitchFamily="34" charset="-128"/>
              </a:rPr>
              <a:t>Alguns elementos que você </a:t>
            </a:r>
            <a:r>
              <a:rPr lang="pt-BR" altLang="pt-BR" b="1" dirty="0">
                <a:ea typeface="ＭＳ Ｐゴシック" panose="020B0600070205080204" pitchFamily="34" charset="-128"/>
              </a:rPr>
              <a:t>não deve</a:t>
            </a:r>
            <a:r>
              <a:rPr lang="pt-BR" altLang="pt-BR" dirty="0">
                <a:ea typeface="ＭＳ Ｐゴシック" panose="020B0600070205080204" pitchFamily="34" charset="-128"/>
              </a:rPr>
              <a:t> usar na elaboração de suas senhas são:</a:t>
            </a:r>
          </a:p>
          <a:p>
            <a:pPr marL="171450" indent="-171450" algn="just">
              <a:buFont typeface="Arial" panose="020B0604020202020204" pitchFamily="34" charset="0"/>
              <a:buChar char="•"/>
            </a:pPr>
            <a:r>
              <a:rPr lang="pt-BR" altLang="pt-BR" b="1" dirty="0">
                <a:ea typeface="ＭＳ Ｐゴシック" panose="020B0600070205080204" pitchFamily="34" charset="-128"/>
              </a:rPr>
              <a:t>Qualquer tipo de dado pessoal</a:t>
            </a:r>
            <a:r>
              <a:rPr lang="pt-BR" altLang="pt-BR" dirty="0">
                <a:ea typeface="ＭＳ Ｐゴシック" panose="020B0600070205080204" pitchFamily="34" charset="-128"/>
              </a:rPr>
              <a:t>: evite nomes, sobrenomes, contas de usuário, números de documentos, placas de carros, números de telefones e datas.</a:t>
            </a:r>
          </a:p>
          <a:p>
            <a:pPr marL="171450" indent="-171450" algn="just">
              <a:buFont typeface="Arial" panose="020B0604020202020204" pitchFamily="34" charset="0"/>
              <a:buChar char="•"/>
            </a:pPr>
            <a:r>
              <a:rPr lang="pt-BR" altLang="pt-BR" b="1" dirty="0">
                <a:ea typeface="ＭＳ Ｐゴシック" panose="020B0600070205080204" pitchFamily="34" charset="-128"/>
              </a:rPr>
              <a:t>Sequências de teclado</a:t>
            </a:r>
            <a:r>
              <a:rPr lang="pt-BR" altLang="pt-BR" dirty="0">
                <a:ea typeface="ＭＳ Ｐゴシック" panose="020B0600070205080204" pitchFamily="34" charset="-128"/>
              </a:rPr>
              <a:t>: evite senhas associadas à proximidade entre os caracteres no teclado, como "1qaz2wsx" e "</a:t>
            </a:r>
            <a:r>
              <a:rPr lang="pt-BR" altLang="pt-BR" dirty="0" err="1">
                <a:ea typeface="ＭＳ Ｐゴシック" panose="020B0600070205080204" pitchFamily="34" charset="-128"/>
              </a:rPr>
              <a:t>QwerTAsdfG</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dirty="0">
                <a:ea typeface="ＭＳ Ｐゴシック" panose="020B0600070205080204" pitchFamily="34" charset="-128"/>
              </a:rPr>
              <a:t>Palavras que façam parte de listas</a:t>
            </a:r>
            <a:r>
              <a:rPr lang="pt-BR" altLang="pt-BR" dirty="0">
                <a:ea typeface="ＭＳ Ｐゴシック" panose="020B0600070205080204" pitchFamily="34" charset="-128"/>
              </a:rPr>
              <a:t>: evite palavras presentes em listas publicamente conhecidas, como nomes de músicas, times de futebol, etc. </a:t>
            </a:r>
          </a:p>
          <a:p>
            <a:pPr algn="just"/>
            <a:r>
              <a:rPr lang="pt-BR" altLang="pt-BR" dirty="0">
                <a:ea typeface="ＭＳ Ｐゴシック" panose="020B0600070205080204" pitchFamily="34" charset="-128"/>
              </a:rPr>
              <a:t>Alguns elementos que você </a:t>
            </a:r>
            <a:r>
              <a:rPr lang="pt-BR" altLang="pt-BR" b="1" dirty="0">
                <a:ea typeface="ＭＳ Ｐゴシック" panose="020B0600070205080204" pitchFamily="34" charset="-128"/>
              </a:rPr>
              <a:t>deve</a:t>
            </a:r>
            <a:r>
              <a:rPr lang="pt-BR" altLang="pt-BR" dirty="0">
                <a:ea typeface="ＭＳ Ｐゴシック" panose="020B0600070205080204" pitchFamily="34" charset="-128"/>
              </a:rPr>
              <a:t> usar na elaboração de suas senhas são:</a:t>
            </a:r>
          </a:p>
          <a:p>
            <a:pPr marL="171450" indent="-171450" algn="just">
              <a:buFont typeface="Arial" panose="020B0604020202020204" pitchFamily="34" charset="0"/>
              <a:buChar char="•"/>
            </a:pPr>
            <a:r>
              <a:rPr lang="pt-BR" altLang="pt-BR" b="1" dirty="0">
                <a:ea typeface="ＭＳ Ｐゴシック" panose="020B0600070205080204" pitchFamily="34" charset="-128"/>
              </a:rPr>
              <a:t>Números aleatórios</a:t>
            </a:r>
            <a:r>
              <a:rPr lang="pt-BR" altLang="pt-BR" dirty="0">
                <a:ea typeface="ＭＳ Ｐゴシック" panose="020B0600070205080204" pitchFamily="34" charset="-128"/>
              </a:rPr>
              <a:t>: quanto mais ao acaso forem os números usados melhor, principalmente em sistemas que aceitem exclusivamente caracteres numéricos.</a:t>
            </a:r>
          </a:p>
          <a:p>
            <a:pPr marL="171450" indent="-171450" algn="just">
              <a:buFont typeface="Arial" panose="020B0604020202020204" pitchFamily="34" charset="0"/>
              <a:buChar char="•"/>
            </a:pPr>
            <a:r>
              <a:rPr lang="pt-BR" altLang="pt-BR" b="1" dirty="0">
                <a:ea typeface="ＭＳ Ｐゴシック" panose="020B0600070205080204" pitchFamily="34" charset="-128"/>
              </a:rPr>
              <a:t>Grande quantidade de caracteres</a:t>
            </a:r>
            <a:r>
              <a:rPr lang="pt-BR" altLang="pt-BR" dirty="0">
                <a:ea typeface="ＭＳ Ｐゴシック" panose="020B0600070205080204" pitchFamily="34" charset="-128"/>
              </a:rPr>
              <a:t>: quanto mais longa for a senha mais difícil será descobri-la.</a:t>
            </a:r>
          </a:p>
          <a:p>
            <a:pPr marL="171450" indent="-171450" algn="just">
              <a:buFont typeface="Arial" panose="020B0604020202020204" pitchFamily="34" charset="0"/>
              <a:buChar char="•"/>
            </a:pPr>
            <a:r>
              <a:rPr lang="pt-BR" altLang="pt-BR" b="1" dirty="0">
                <a:ea typeface="ＭＳ Ｐゴシック" panose="020B0600070205080204" pitchFamily="34" charset="-128"/>
              </a:rPr>
              <a:t>Diferentes tipos de caracteres</a:t>
            </a:r>
            <a:r>
              <a:rPr lang="pt-BR" altLang="pt-BR" dirty="0">
                <a:ea typeface="ＭＳ Ｐゴシック" panose="020B0600070205080204" pitchFamily="34" charset="-128"/>
              </a:rPr>
              <a:t>: quanto mais "bagunçada" for a senha mais difícil será descobri-la.</a:t>
            </a:r>
          </a:p>
        </p:txBody>
      </p:sp>
      <p:sp>
        <p:nvSpPr>
          <p:cNvPr id="5" name="Espaço Reservado para Rodapé 4">
            <a:extLst>
              <a:ext uri="{FF2B5EF4-FFF2-40B4-BE49-F238E27FC236}">
                <a16:creationId xmlns:a16="http://schemas.microsoft.com/office/drawing/2014/main" id="{5DC0EED0-8D50-1C41-B673-D604F939FC2C}"/>
              </a:ext>
            </a:extLst>
          </p:cNvPr>
          <p:cNvSpPr>
            <a:spLocks noGrp="1"/>
          </p:cNvSpPr>
          <p:nvPr>
            <p:ph type="ftr" sz="quarter" idx="4"/>
          </p:nvPr>
        </p:nvSpPr>
        <p:spPr/>
        <p:txBody>
          <a:bodyPr/>
          <a:lstStyle/>
          <a:p>
            <a:pPr>
              <a:defRPr/>
            </a:pPr>
            <a:r>
              <a:rPr lang="en-US"/>
              <a:t>https://cartilha.cert.br/</a:t>
            </a:r>
            <a:endParaRPr lang="en-US" dirty="0"/>
          </a:p>
        </p:txBody>
      </p:sp>
      <p:sp>
        <p:nvSpPr>
          <p:cNvPr id="6" name="Espaço Reservado para Número de Slide 5">
            <a:extLst>
              <a:ext uri="{FF2B5EF4-FFF2-40B4-BE49-F238E27FC236}">
                <a16:creationId xmlns:a16="http://schemas.microsoft.com/office/drawing/2014/main" id="{C485C2A8-1CFD-344D-AD6C-D83EF91B687B}"/>
              </a:ext>
            </a:extLst>
          </p:cNvPr>
          <p:cNvSpPr>
            <a:spLocks noGrp="1"/>
          </p:cNvSpPr>
          <p:nvPr>
            <p:ph type="sldNum" sz="quarter" idx="5"/>
          </p:nvPr>
        </p:nvSpPr>
        <p:spPr/>
        <p:txBody>
          <a:bodyPr/>
          <a:lstStyle/>
          <a:p>
            <a:fld id="{A4B38E2F-58BC-E446-96A8-E8006A665D67}" type="slidenum">
              <a:rPr lang="en-US" altLang="pt-BR" smtClean="0"/>
              <a:pPr/>
              <a:t>8</a:t>
            </a:fld>
            <a:endParaRPr lang="en-US" altLang="pt-BR"/>
          </a:p>
        </p:txBody>
      </p:sp>
      <p:sp>
        <p:nvSpPr>
          <p:cNvPr id="7" name="Espaço Reservado para Cabeçalho 6">
            <a:extLst>
              <a:ext uri="{FF2B5EF4-FFF2-40B4-BE49-F238E27FC236}">
                <a16:creationId xmlns:a16="http://schemas.microsoft.com/office/drawing/2014/main" id="{E04300DF-7AA2-B14E-877D-AF1DBC5F3680}"/>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6D95E8C-D1E0-9B48-B401-E1AC3896903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821FDF4-D010-8F4E-8BDA-7DEF0B08CE43}"/>
              </a:ext>
            </a:extLst>
          </p:cNvPr>
          <p:cNvSpPr>
            <a:spLocks noGrp="1"/>
          </p:cNvSpPr>
          <p:nvPr>
            <p:ph type="body" idx="1"/>
          </p:nvPr>
        </p:nvSpPr>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Quando vulnerabilidades são descobertas, certos fabricantes costumam lançar atualizações específicas, chamadas de </a:t>
            </a:r>
            <a:r>
              <a:rPr lang="pt-BR" altLang="pt-BR" i="1" dirty="0">
                <a:ea typeface="ＭＳ Ｐゴシック" panose="020B0600070205080204" pitchFamily="34" charset="-128"/>
              </a:rPr>
              <a:t>patches</a:t>
            </a:r>
            <a:r>
              <a:rPr lang="pt-BR" altLang="pt-BR" dirty="0">
                <a:ea typeface="ＭＳ Ｐゴシック" panose="020B0600070205080204" pitchFamily="34" charset="-128"/>
              </a:rPr>
              <a:t>, </a:t>
            </a:r>
            <a:r>
              <a:rPr lang="pt-BR" altLang="pt-BR" i="1" dirty="0">
                <a:ea typeface="ＭＳ Ｐゴシック" panose="020B0600070205080204" pitchFamily="34" charset="-128"/>
              </a:rPr>
              <a:t>hot fixes</a:t>
            </a:r>
            <a:r>
              <a:rPr lang="pt-BR" altLang="pt-BR" dirty="0">
                <a:ea typeface="ＭＳ Ｐゴシック" panose="020B0600070205080204" pitchFamily="34" charset="-128"/>
              </a:rPr>
              <a:t> ou </a:t>
            </a:r>
            <a:r>
              <a:rPr lang="pt-BR" altLang="pt-BR" i="1" dirty="0">
                <a:ea typeface="ＭＳ Ｐゴシック" panose="020B0600070205080204" pitchFamily="34" charset="-128"/>
              </a:rPr>
              <a:t>service packs</a:t>
            </a:r>
            <a:r>
              <a:rPr lang="pt-BR" altLang="pt-BR" dirty="0">
                <a:ea typeface="ＭＳ Ｐゴシック" panose="020B0600070205080204" pitchFamily="34" charset="-128"/>
              </a:rPr>
              <a:t>. Portanto, para manter os programas instalados livres de vulnerabilidades, além de manter as versões mais recentes, é importante que sejam aplicadas todas as atualizações disponíveis.</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quando possível, para que os programas sejam atualizados automaticamente;</a:t>
            </a:r>
          </a:p>
          <a:p>
            <a:pPr marL="171450" indent="-171450" algn="just">
              <a:buFont typeface="Arial" panose="020B0604020202020204" pitchFamily="34" charset="0"/>
              <a:buChar char="•"/>
            </a:pPr>
            <a:r>
              <a:rPr lang="pt-BR" altLang="pt-BR" dirty="0">
                <a:ea typeface="ＭＳ Ｐゴシック" panose="020B0600070205080204" pitchFamily="34" charset="-128"/>
              </a:rPr>
              <a:t>programe as atualizações automáticas para serem baixadas e aplicadas em horários em que seu computador esteja ligado e conectado à Internet. Alguns programas, por padrão, são configurados para que as atualizações sejam feitas de madrugada, período no qual grande parte dos computadores está desligada (as atualizações que não foram feitas no horário programado podem não ser feitas quando ele for novamente ligado);</a:t>
            </a:r>
          </a:p>
          <a:p>
            <a:pPr marL="171450" indent="-171450" algn="just">
              <a:buFont typeface="Arial" panose="020B0604020202020204" pitchFamily="34" charset="0"/>
              <a:buChar char="•"/>
            </a:pPr>
            <a:r>
              <a:rPr lang="pt-BR" altLang="pt-BR" dirty="0">
                <a:ea typeface="ＭＳ Ｐゴシック" panose="020B0600070205080204" pitchFamily="34" charset="-128"/>
              </a:rPr>
              <a:t>no caso de programas que não possuam o recurso de atualização automática, ou caso você opte por não utilizar este recurso, é importante visitar constantemente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 para verificar a existência de novas atualizações;</a:t>
            </a:r>
          </a:p>
          <a:p>
            <a:pPr marL="171450" indent="-171450" algn="just">
              <a:buFont typeface="Arial" panose="020B0604020202020204" pitchFamily="34" charset="0"/>
              <a:buChar char="•"/>
            </a:pPr>
            <a:r>
              <a:rPr lang="pt-BR" altLang="pt-BR" dirty="0">
                <a:ea typeface="ＭＳ Ｐゴシック" panose="020B0600070205080204" pitchFamily="34" charset="-128"/>
              </a:rPr>
              <a:t>utilize programas para verificação de vulnerabilidades.</a:t>
            </a:r>
          </a:p>
        </p:txBody>
      </p:sp>
      <p:sp>
        <p:nvSpPr>
          <p:cNvPr id="6" name="Espaço Reservado para Rodapé 5">
            <a:extLst>
              <a:ext uri="{FF2B5EF4-FFF2-40B4-BE49-F238E27FC236}">
                <a16:creationId xmlns:a16="http://schemas.microsoft.com/office/drawing/2014/main" id="{8B0FBC55-933C-514F-8C96-7029131D1C7A}"/>
              </a:ext>
            </a:extLst>
          </p:cNvPr>
          <p:cNvSpPr>
            <a:spLocks noGrp="1"/>
          </p:cNvSpPr>
          <p:nvPr>
            <p:ph type="ftr" sz="quarter" idx="4"/>
          </p:nvPr>
        </p:nvSpPr>
        <p:spPr/>
        <p:txBody>
          <a:bodyPr/>
          <a:lstStyle/>
          <a:p>
            <a:pPr>
              <a:defRPr/>
            </a:pPr>
            <a:r>
              <a:rPr lang="en-US"/>
              <a:t>https://cartilha.cert.br/</a:t>
            </a:r>
            <a:endParaRPr lang="en-US" dirty="0"/>
          </a:p>
        </p:txBody>
      </p:sp>
      <p:sp>
        <p:nvSpPr>
          <p:cNvPr id="7" name="Espaço Reservado para Número de Slide 6">
            <a:extLst>
              <a:ext uri="{FF2B5EF4-FFF2-40B4-BE49-F238E27FC236}">
                <a16:creationId xmlns:a16="http://schemas.microsoft.com/office/drawing/2014/main" id="{8C4B16FC-E3E0-0848-8C63-7A00ADE1286B}"/>
              </a:ext>
            </a:extLst>
          </p:cNvPr>
          <p:cNvSpPr>
            <a:spLocks noGrp="1"/>
          </p:cNvSpPr>
          <p:nvPr>
            <p:ph type="sldNum" sz="quarter" idx="5"/>
          </p:nvPr>
        </p:nvSpPr>
        <p:spPr/>
        <p:txBody>
          <a:bodyPr/>
          <a:lstStyle/>
          <a:p>
            <a:fld id="{A4B38E2F-58BC-E446-96A8-E8006A665D67}" type="slidenum">
              <a:rPr lang="en-US" altLang="pt-BR" smtClean="0"/>
              <a:pPr/>
              <a:t>9</a:t>
            </a:fld>
            <a:endParaRPr lang="en-US" altLang="pt-BR"/>
          </a:p>
        </p:txBody>
      </p:sp>
      <p:sp>
        <p:nvSpPr>
          <p:cNvPr id="8" name="Espaço Reservado para Cabeçalho 7">
            <a:extLst>
              <a:ext uri="{FF2B5EF4-FFF2-40B4-BE49-F238E27FC236}">
                <a16:creationId xmlns:a16="http://schemas.microsoft.com/office/drawing/2014/main" id="{DD9D35F9-F71E-2F4D-8EAC-CD7756DDF993}"/>
              </a:ext>
            </a:extLst>
          </p:cNvPr>
          <p:cNvSpPr>
            <a:spLocks noGrp="1"/>
          </p:cNvSpPr>
          <p:nvPr>
            <p:ph type="hdr" sz="quarter"/>
          </p:nvPr>
        </p:nvSpPr>
        <p:spPr/>
        <p:txBody>
          <a:bodyPr/>
          <a:lstStyle/>
          <a:p>
            <a:r>
              <a:rPr lang="en-US" altLang="pt-BR"/>
              <a:t>Redes</a:t>
            </a:r>
            <a:endParaRPr lang="en-US" altLang="pt-B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31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solidFill>
                  <a:schemeClr val="accent1"/>
                </a:solidFill>
              </a:defRPr>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214733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id="{680D5174-AB0C-074C-9098-18A37A8B6DBF}"/>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a16="http://schemas.microsoft.com/office/drawing/2014/main" id="{9EB763ED-266F-0148-B42D-33F338693784}"/>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04271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defRPr>
                <a:solidFill>
                  <a:schemeClr val="accent1"/>
                </a:solidFill>
              </a:defRPr>
            </a:lvl1pPr>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58237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97F46F8-C481-C140-A53D-81229A88A02E}"/>
              </a:ext>
            </a:extLst>
          </p:cNvPr>
          <p:cNvSpPr>
            <a:spLocks noGrp="1"/>
          </p:cNvSpPr>
          <p:nvPr>
            <p:ph idx="1"/>
          </p:nvPr>
        </p:nvSpPr>
        <p:spPr>
          <a:xfrm>
            <a:off x="457200" y="1440000"/>
            <a:ext cx="8229600" cy="4525963"/>
          </a:xfrm>
        </p:spPr>
        <p:txBody>
          <a:bodyPr/>
          <a:lstStyle>
            <a:lvl1pPr>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itle Placeholder 1">
            <a:extLst>
              <a:ext uri="{FF2B5EF4-FFF2-40B4-BE49-F238E27FC236}">
                <a16:creationId xmlns:a16="http://schemas.microsoft.com/office/drawing/2014/main" id="{F95BE19F-DCAA-934F-84DD-2C09BA55D74A}"/>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28461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22951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a16="http://schemas.microsoft.com/office/drawing/2014/main" id="{12C2F22E-1F79-C543-B004-D3CCC764A864}"/>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40000"/>
            <a:ext cx="8229600" cy="4525963"/>
          </a:xfrm>
        </p:spPr>
        <p:txBody>
          <a:bodyPr/>
          <a:lstStyle>
            <a:lvl3pPr>
              <a:defRPr sz="1800" b="0"/>
            </a:lvl3pPr>
            <a:lvl4pPr>
              <a:defRPr sz="1600" b="0"/>
            </a:lvl4pPr>
            <a:lvl5pPr>
              <a:defRPr sz="1600" b="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a16="http://schemas.microsoft.com/office/drawing/2014/main" id="{B3A5F779-5871-8344-BD95-EFD3FFFFC62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424388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36744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a16="http://schemas.microsoft.com/office/drawing/2014/main" id="{4F9EA704-B88D-B543-B0E9-57E0976A654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2" name="Título 1">
            <a:extLst>
              <a:ext uri="{FF2B5EF4-FFF2-40B4-BE49-F238E27FC236}">
                <a16:creationId xmlns:a16="http://schemas.microsoft.com/office/drawing/2014/main" id="{FF1B7F4F-A577-8244-A6FC-0F39B03183A8}"/>
              </a:ext>
            </a:extLst>
          </p:cNvPr>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78082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a16="http://schemas.microsoft.com/office/drawing/2014/main" id="{1CB2494A-5401-2547-9E1C-4DF5C5651215}"/>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680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392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a16="http://schemas.microsoft.com/office/drawing/2014/main" id="{E9CEB221-328F-6D43-8647-56EBA7BFEAD7}"/>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46785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a16="http://schemas.microsoft.com/office/drawing/2014/main" id="{7863DB5B-5C4F-704D-B14C-CFCB64C8BECB}"/>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F5C0E6DE-8CF1-0140-AA7E-2B767BFE7E21}"/>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60963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6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p:spPr>
        <p:txBody>
          <a:bodyPr/>
          <a:lstStyle>
            <a:lvl1pPr algn="l">
              <a:defRPr sz="2000" b="1">
                <a:solidFill>
                  <a:schemeClr val="accent1"/>
                </a:solidFill>
              </a:defRPr>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26420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A815B9-32B7-D54D-898F-39B5F264A05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b" anchorCtr="0" compatLnSpc="1">
            <a:prstTxWarp prst="textNoShape">
              <a:avLst/>
            </a:prstTxWarp>
          </a:bodyPr>
          <a:lstStyle/>
          <a:p>
            <a:pPr lvl="0"/>
            <a:r>
              <a:rPr lang="en-US" altLang="pt-BR" dirty="0"/>
              <a:t>Click to edit Master title style</a:t>
            </a:r>
          </a:p>
        </p:txBody>
      </p:sp>
      <p:sp>
        <p:nvSpPr>
          <p:cNvPr id="1027" name="Text Placeholder 2">
            <a:extLst>
              <a:ext uri="{FF2B5EF4-FFF2-40B4-BE49-F238E27FC236}">
                <a16:creationId xmlns:a16="http://schemas.microsoft.com/office/drawing/2014/main" id="{C07EF840-90FB-F64A-97FC-7EE5E50EC81B}"/>
              </a:ext>
            </a:extLst>
          </p:cNvPr>
          <p:cNvSpPr>
            <a:spLocks noGrp="1"/>
          </p:cNvSpPr>
          <p:nvPr>
            <p:ph type="body" idx="1"/>
          </p:nvPr>
        </p:nvSpPr>
        <p:spPr bwMode="auto">
          <a:xfrm>
            <a:off x="457200" y="1602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72" r:id="rId3"/>
    <p:sldLayoutId id="2147484267" r:id="rId4"/>
    <p:sldLayoutId id="2147484273" r:id="rId5"/>
    <p:sldLayoutId id="2147484274" r:id="rId6"/>
    <p:sldLayoutId id="2147484275" r:id="rId7"/>
    <p:sldLayoutId id="2147484268" r:id="rId8"/>
    <p:sldLayoutId id="2147484269" r:id="rId9"/>
    <p:sldLayoutId id="2147484270" r:id="rId10"/>
    <p:sldLayoutId id="2147484276" r:id="rId11"/>
    <p:sldLayoutId id="2147484271" r:id="rId12"/>
    <p:sldLayoutId id="2147484277"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hyperlink" Target="https://twitter.com/certbr" TargetMode="External"/><Relationship Id="rId4" Type="http://schemas.openxmlformats.org/officeDocument/2006/relationships/hyperlink" Target="https://internetsegura.b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artilha.cert.br/fasciculo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hyperlink" Target="https://cartilha.cert.br/liv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1E8FB3C-8E21-CB48-8122-29EF8BE58A0B}"/>
              </a:ext>
            </a:extLst>
          </p:cNvPr>
          <p:cNvSpPr txBox="1"/>
          <p:nvPr/>
        </p:nvSpPr>
        <p:spPr>
          <a:xfrm>
            <a:off x="5832000" y="4680000"/>
            <a:ext cx="2450592" cy="746358"/>
          </a:xfrm>
          <a:prstGeom prst="rect">
            <a:avLst/>
          </a:prstGeom>
          <a:noFill/>
        </p:spPr>
        <p:txBody>
          <a:bodyPr wrap="square" rtlCol="0">
            <a:spAutoFit/>
          </a:bodyPr>
          <a:lstStyle/>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&lt;Nome&gt;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&lt;Instituição&gt;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&lt;e-mail&gt;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DEAFA-6BA6-D34A-A21F-2ACF7C3B05A8}"/>
              </a:ext>
            </a:extLst>
          </p:cNvPr>
          <p:cNvSpPr>
            <a:spLocks noGrp="1"/>
          </p:cNvSpPr>
          <p:nvPr>
            <p:ph idx="1"/>
          </p:nvPr>
        </p:nvSpPr>
        <p:spPr>
          <a:xfrm>
            <a:off x="457199" y="1440000"/>
            <a:ext cx="8435281" cy="4525963"/>
          </a:xfrm>
        </p:spPr>
        <p:txBody>
          <a:bodyPr/>
          <a:lstStyle/>
          <a:p>
            <a:r>
              <a:rPr lang="pt-BR" altLang="pt-BR" noProof="0" dirty="0"/>
              <a:t>Proteja seus dados</a:t>
            </a:r>
          </a:p>
          <a:p>
            <a:pPr lvl="1"/>
            <a:r>
              <a:rPr lang="pt-BR" altLang="pt-BR" noProof="0" dirty="0"/>
              <a:t>faça </a:t>
            </a:r>
            <a:r>
              <a:rPr lang="pt-BR" altLang="pt-BR" i="1" noProof="0" dirty="0"/>
              <a:t>backups</a:t>
            </a:r>
            <a:r>
              <a:rPr lang="pt-BR" altLang="pt-BR" noProof="0" dirty="0"/>
              <a:t> regularmente</a:t>
            </a:r>
          </a:p>
          <a:p>
            <a:pPr lvl="1"/>
            <a:r>
              <a:rPr lang="pt-BR" altLang="pt-BR" noProof="0" dirty="0"/>
              <a:t>use aplicações e protocolos que ofereçam criptografia, como:</a:t>
            </a:r>
          </a:p>
          <a:p>
            <a:pPr lvl="2"/>
            <a:r>
              <a:rPr lang="pt-BR" altLang="pt-BR" noProof="0" dirty="0"/>
              <a:t>HTTPS para conexões </a:t>
            </a:r>
            <a:r>
              <a:rPr lang="pt-BR" altLang="pt-BR" i="1" noProof="0" dirty="0"/>
              <a:t>web</a:t>
            </a:r>
          </a:p>
          <a:p>
            <a:pPr lvl="2"/>
            <a:r>
              <a:rPr lang="pt-BR" altLang="pt-BR" noProof="0" dirty="0"/>
              <a:t>PGP para o envio de </a:t>
            </a:r>
            <a:r>
              <a:rPr lang="pt-BR" altLang="pt-BR" i="1" noProof="0" dirty="0"/>
              <a:t>e-mails</a:t>
            </a:r>
          </a:p>
          <a:p>
            <a:pPr lvl="2"/>
            <a:r>
              <a:rPr lang="pt-BR" altLang="pt-BR" noProof="0" dirty="0"/>
              <a:t>SSH para conexões remotas ou </a:t>
            </a:r>
            <a:r>
              <a:rPr lang="pt-BR" altLang="pt-BR" noProof="0" dirty="0" err="1"/>
              <a:t>VPNs</a:t>
            </a:r>
            <a:endParaRPr lang="pt-BR" altLang="pt-BR" noProof="0" dirty="0"/>
          </a:p>
        </p:txBody>
      </p:sp>
      <p:sp>
        <p:nvSpPr>
          <p:cNvPr id="34817" name="Title 1">
            <a:extLst>
              <a:ext uri="{FF2B5EF4-FFF2-40B4-BE49-F238E27FC236}">
                <a16:creationId xmlns:a16="http://schemas.microsoft.com/office/drawing/2014/main" id="{2F20092B-B47C-A045-9DC1-4E3353774405}"/>
              </a:ext>
            </a:extLst>
          </p:cNvPr>
          <p:cNvSpPr>
            <a:spLocks noGrp="1"/>
          </p:cNvSpPr>
          <p:nvPr>
            <p:ph type="title"/>
          </p:nvPr>
        </p:nvSpPr>
        <p:spPr/>
        <p:txBody>
          <a:bodyPr/>
          <a:lstStyle/>
          <a:p>
            <a:r>
              <a:rPr lang="pt-BR" altLang="pt-BR" noProof="0" dirty="0"/>
              <a:t>Cuidados gerais (3/3)</a:t>
            </a:r>
          </a:p>
        </p:txBody>
      </p:sp>
      <p:pic>
        <p:nvPicPr>
          <p:cNvPr id="4" name="Picture 2">
            <a:extLst>
              <a:ext uri="{FF2B5EF4-FFF2-40B4-BE49-F238E27FC236}">
                <a16:creationId xmlns:a16="http://schemas.microsoft.com/office/drawing/2014/main" id="{0478DD75-629D-5C40-BA01-CBE0DA8F43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51720" y="3712109"/>
            <a:ext cx="2308586" cy="243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BA017586-06BA-1B4E-91B7-F1ED513C9E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625618" y="3712109"/>
            <a:ext cx="2181482" cy="225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92A9590-0D3D-904C-8A04-62DFDA510F77}"/>
              </a:ext>
            </a:extLst>
          </p:cNvPr>
          <p:cNvSpPr>
            <a:spLocks noGrp="1"/>
          </p:cNvSpPr>
          <p:nvPr>
            <p:ph type="ctrTitle"/>
          </p:nvPr>
        </p:nvSpPr>
        <p:spPr/>
        <p:txBody>
          <a:bodyPr>
            <a:normAutofit/>
          </a:bodyPr>
          <a:lstStyle/>
          <a:p>
            <a:r>
              <a:rPr lang="pt-BR" altLang="pt-BR" noProof="0" dirty="0"/>
              <a:t>Configurando o acesso </a:t>
            </a:r>
            <a:br>
              <a:rPr lang="pt-BR" altLang="pt-BR" noProof="0" dirty="0"/>
            </a:br>
            <a:r>
              <a:rPr lang="pt-BR" altLang="pt-BR" noProof="0" dirty="0"/>
              <a:t>Internet da sua casa</a:t>
            </a:r>
          </a:p>
        </p:txBody>
      </p:sp>
      <p:pic>
        <p:nvPicPr>
          <p:cNvPr id="36867" name="Picture Placeholder 2">
            <a:extLst>
              <a:ext uri="{FF2B5EF4-FFF2-40B4-BE49-F238E27FC236}">
                <a16:creationId xmlns:a16="http://schemas.microsoft.com/office/drawing/2014/main" id="{A80BE5A6-180D-CD45-B428-391D31497840}"/>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p:blipFill>
        <p:spPr>
          <a:xfrm>
            <a:off x="2392787" y="2209065"/>
            <a:ext cx="4358425" cy="3927299"/>
          </a:xfrm>
        </p:spPr>
      </p:pic>
      <p:sp>
        <p:nvSpPr>
          <p:cNvPr id="36866" name="TextBox 1">
            <a:extLst>
              <a:ext uri="{FF2B5EF4-FFF2-40B4-BE49-F238E27FC236}">
                <a16:creationId xmlns:a16="http://schemas.microsoft.com/office/drawing/2014/main" id="{0A4C6458-5069-6444-B7D7-90F99695AC31}"/>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FDBC125A-54B3-C84C-8BF7-232774D3DD45}"/>
              </a:ext>
            </a:extLst>
          </p:cNvPr>
          <p:cNvSpPr>
            <a:spLocks noGrp="1"/>
          </p:cNvSpPr>
          <p:nvPr>
            <p:ph idx="1"/>
          </p:nvPr>
        </p:nvSpPr>
        <p:spPr/>
        <p:txBody>
          <a:bodyPr/>
          <a:lstStyle/>
          <a:p>
            <a:r>
              <a:rPr lang="pt-BR" altLang="pt-BR" noProof="0" dirty="0"/>
              <a:t>Costuma ser realizado via roteadores ou </a:t>
            </a:r>
            <a:r>
              <a:rPr lang="pt-BR" altLang="pt-BR" i="1" noProof="0" dirty="0"/>
              <a:t>modems</a:t>
            </a:r>
            <a:r>
              <a:rPr lang="pt-BR" altLang="pt-BR" noProof="0" dirty="0"/>
              <a:t> de banda larga que podem prover também a funcionalidade de rede sem fio</a:t>
            </a:r>
          </a:p>
          <a:p>
            <a:r>
              <a:rPr lang="pt-BR" altLang="pt-BR" noProof="0" dirty="0"/>
              <a:t>Acessíveis remotamente via senha de administração, que pode ser usada:</a:t>
            </a:r>
          </a:p>
          <a:p>
            <a:pPr lvl="1"/>
            <a:r>
              <a:rPr lang="pt-BR" altLang="pt-BR" noProof="0" dirty="0"/>
              <a:t>por você</a:t>
            </a:r>
          </a:p>
          <a:p>
            <a:pPr lvl="1"/>
            <a:r>
              <a:rPr lang="pt-BR" altLang="pt-BR" noProof="0" dirty="0"/>
              <a:t>pelo provedor de serviços Internet</a:t>
            </a:r>
          </a:p>
          <a:p>
            <a:pPr lvl="1"/>
            <a:r>
              <a:rPr lang="pt-BR" altLang="pt-BR" noProof="0" dirty="0"/>
              <a:t>por um atacante</a:t>
            </a:r>
          </a:p>
          <a:p>
            <a:r>
              <a:rPr lang="pt-BR" altLang="pt-BR" noProof="0" dirty="0"/>
              <a:t>Infelizmente muitos destes equipamentos são instalados com senhas fracas, padrão ou de conhecimento dos atacantes e por isso precisam ser alteradas</a:t>
            </a:r>
          </a:p>
        </p:txBody>
      </p:sp>
      <p:sp>
        <p:nvSpPr>
          <p:cNvPr id="38913" name="Title 1">
            <a:extLst>
              <a:ext uri="{FF2B5EF4-FFF2-40B4-BE49-F238E27FC236}">
                <a16:creationId xmlns:a16="http://schemas.microsoft.com/office/drawing/2014/main" id="{A9B642CB-1B73-DE4B-A8DE-2F88BCE1B755}"/>
              </a:ext>
            </a:extLst>
          </p:cNvPr>
          <p:cNvSpPr>
            <a:spLocks noGrp="1"/>
          </p:cNvSpPr>
          <p:nvPr>
            <p:ph type="title"/>
          </p:nvPr>
        </p:nvSpPr>
        <p:spPr>
          <a:xfrm>
            <a:off x="457199" y="331200"/>
            <a:ext cx="8229600" cy="777875"/>
          </a:xfrm>
        </p:spPr>
        <p:txBody>
          <a:bodyPr/>
          <a:lstStyle/>
          <a:p>
            <a:r>
              <a:rPr lang="pt-BR" altLang="pt-BR" noProof="0" dirty="0"/>
              <a:t>Acesso residencial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DCF2D748-99F9-5B41-932A-04DDAB50E760}"/>
              </a:ext>
            </a:extLst>
          </p:cNvPr>
          <p:cNvSpPr>
            <a:spLocks noGrp="1"/>
          </p:cNvSpPr>
          <p:nvPr>
            <p:ph idx="1"/>
          </p:nvPr>
        </p:nvSpPr>
        <p:spPr/>
        <p:txBody>
          <a:bodyPr/>
          <a:lstStyle/>
          <a:p>
            <a:r>
              <a:rPr lang="pt-BR" altLang="pt-BR" noProof="0" dirty="0"/>
              <a:t>Siga os cuidados gerais para proteger seus equipamentos de rede, lembrando-se de:</a:t>
            </a:r>
          </a:p>
          <a:p>
            <a:pPr lvl="1"/>
            <a:r>
              <a:rPr lang="pt-BR" altLang="pt-BR" noProof="0" dirty="0"/>
              <a:t>atualizar o </a:t>
            </a:r>
            <a:r>
              <a:rPr lang="pt-BR" altLang="pt-BR" i="1" noProof="0" dirty="0"/>
              <a:t>firmware</a:t>
            </a:r>
          </a:p>
          <a:p>
            <a:pPr lvl="1"/>
            <a:r>
              <a:rPr lang="pt-BR" altLang="pt-BR" noProof="0" dirty="0"/>
              <a:t>alterar a senha de administração </a:t>
            </a:r>
          </a:p>
          <a:p>
            <a:r>
              <a:rPr lang="pt-BR" altLang="pt-BR" noProof="0" dirty="0"/>
              <a:t>Desabilite:</a:t>
            </a:r>
          </a:p>
          <a:p>
            <a:pPr lvl="1"/>
            <a:r>
              <a:rPr lang="pt-BR" altLang="pt-BR" noProof="0" dirty="0"/>
              <a:t>o gerenciamento do equipamento de rede via Internet (WAN)</a:t>
            </a:r>
          </a:p>
          <a:p>
            <a:pPr lvl="2"/>
            <a:r>
              <a:rPr lang="pt-BR" altLang="pt-BR" noProof="0" dirty="0"/>
              <a:t>funções de administração só estarão disponíveis via rede local</a:t>
            </a:r>
          </a:p>
          <a:p>
            <a:pPr lvl="1"/>
            <a:r>
              <a:rPr lang="pt-BR" altLang="pt-BR" noProof="0" dirty="0"/>
              <a:t>a funcionalidade de rede sem fio caso não for usá-la</a:t>
            </a:r>
          </a:p>
          <a:p>
            <a:pPr lvl="2"/>
            <a:r>
              <a:rPr lang="pt-BR" altLang="pt-BR" noProof="0" dirty="0"/>
              <a:t>caso deseje usá-la siga as dicas de como montar uma rede Wi-Fi doméstica </a:t>
            </a:r>
          </a:p>
          <a:p>
            <a:r>
              <a:rPr lang="pt-BR" altLang="pt-BR" noProof="0" dirty="0"/>
              <a:t>Desligue o equipamento de rede quando não estiver usando</a:t>
            </a:r>
          </a:p>
        </p:txBody>
      </p:sp>
      <p:sp>
        <p:nvSpPr>
          <p:cNvPr id="40961" name="Title 1">
            <a:extLst>
              <a:ext uri="{FF2B5EF4-FFF2-40B4-BE49-F238E27FC236}">
                <a16:creationId xmlns:a16="http://schemas.microsoft.com/office/drawing/2014/main" id="{A05EA274-E9CF-8A48-BB42-8F1E3B4B8BCB}"/>
              </a:ext>
            </a:extLst>
          </p:cNvPr>
          <p:cNvSpPr>
            <a:spLocks noGrp="1"/>
          </p:cNvSpPr>
          <p:nvPr>
            <p:ph type="title"/>
          </p:nvPr>
        </p:nvSpPr>
        <p:spPr>
          <a:xfrm>
            <a:off x="457199" y="331200"/>
            <a:ext cx="8229600" cy="777875"/>
          </a:xfrm>
        </p:spPr>
        <p:txBody>
          <a:bodyPr/>
          <a:lstStyle/>
          <a:p>
            <a:r>
              <a:rPr lang="pt-BR" altLang="pt-BR" noProof="0" dirty="0"/>
              <a:t>Dicas de configuração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E36889B1-4A66-4646-A1DF-E8468871FF68}"/>
              </a:ext>
            </a:extLst>
          </p:cNvPr>
          <p:cNvSpPr>
            <a:spLocks noGrp="1"/>
          </p:cNvSpPr>
          <p:nvPr>
            <p:ph type="ctrTitle"/>
          </p:nvPr>
        </p:nvSpPr>
        <p:spPr/>
        <p:txBody>
          <a:bodyPr/>
          <a:lstStyle/>
          <a:p>
            <a:r>
              <a:rPr lang="pt-BR" altLang="pt-BR" noProof="0" dirty="0"/>
              <a:t>Configurando uma rede </a:t>
            </a:r>
            <a:br>
              <a:rPr lang="pt-BR" altLang="pt-BR" noProof="0" dirty="0"/>
            </a:br>
            <a:r>
              <a:rPr lang="pt-BR" altLang="pt-BR" noProof="0" dirty="0"/>
              <a:t>Wi-Fi doméstica</a:t>
            </a:r>
          </a:p>
        </p:txBody>
      </p:sp>
      <p:pic>
        <p:nvPicPr>
          <p:cNvPr id="43011" name="Picture Placeholder 2">
            <a:extLst>
              <a:ext uri="{FF2B5EF4-FFF2-40B4-BE49-F238E27FC236}">
                <a16:creationId xmlns:a16="http://schemas.microsoft.com/office/drawing/2014/main" id="{A87F1D5B-C8DB-814E-9927-5C6F500D23BC}"/>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tretch/>
        </p:blipFill>
        <p:spPr>
          <a:xfrm>
            <a:off x="901359" y="2420888"/>
            <a:ext cx="7341282" cy="3100993"/>
          </a:xfrm>
        </p:spPr>
      </p:pic>
      <p:sp>
        <p:nvSpPr>
          <p:cNvPr id="43010" name="TextBox 1">
            <a:extLst>
              <a:ext uri="{FF2B5EF4-FFF2-40B4-BE49-F238E27FC236}">
                <a16:creationId xmlns:a16="http://schemas.microsoft.com/office/drawing/2014/main" id="{DFA7D1E3-060C-7E48-B0E9-B5B59F73CA79}"/>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6A4C1-9412-EB40-8F06-24F51179F7D9}"/>
              </a:ext>
            </a:extLst>
          </p:cNvPr>
          <p:cNvSpPr>
            <a:spLocks noGrp="1"/>
          </p:cNvSpPr>
          <p:nvPr>
            <p:ph idx="1"/>
          </p:nvPr>
        </p:nvSpPr>
        <p:spPr/>
        <p:txBody>
          <a:bodyPr/>
          <a:lstStyle/>
          <a:p>
            <a:r>
              <a:rPr lang="pt-BR" altLang="pt-BR" noProof="0" dirty="0"/>
              <a:t>Conexão Wi-Fi em uma residência ou escritório pode ser feita via:</a:t>
            </a:r>
          </a:p>
          <a:p>
            <a:pPr lvl="1"/>
            <a:r>
              <a:rPr lang="pt-BR" altLang="pt-BR" noProof="0" dirty="0"/>
              <a:t>equipamentos específicos, ou </a:t>
            </a:r>
          </a:p>
          <a:p>
            <a:pPr lvl="1"/>
            <a:r>
              <a:rPr lang="pt-BR" altLang="pt-BR" noProof="0" dirty="0"/>
              <a:t>como uma funcionalidade do roteador banda larga</a:t>
            </a:r>
          </a:p>
          <a:p>
            <a:pPr marL="457200" lvl="1" indent="0">
              <a:buNone/>
            </a:pPr>
            <a:endParaRPr lang="pt-BR" altLang="pt-BR" noProof="0" dirty="0"/>
          </a:p>
          <a:p>
            <a:r>
              <a:rPr lang="pt-BR" altLang="pt-BR" noProof="0" dirty="0"/>
              <a:t>Em ambos os casos é necessário que alguns cuidados mínimos de segurança sejam tomados</a:t>
            </a:r>
          </a:p>
        </p:txBody>
      </p:sp>
      <p:sp>
        <p:nvSpPr>
          <p:cNvPr id="45057" name="Title 1">
            <a:extLst>
              <a:ext uri="{FF2B5EF4-FFF2-40B4-BE49-F238E27FC236}">
                <a16:creationId xmlns:a16="http://schemas.microsoft.com/office/drawing/2014/main" id="{96019BCB-BF3A-E74A-B2D7-9D0A46839AF3}"/>
              </a:ext>
            </a:extLst>
          </p:cNvPr>
          <p:cNvSpPr>
            <a:spLocks noGrp="1"/>
          </p:cNvSpPr>
          <p:nvPr>
            <p:ph type="title"/>
          </p:nvPr>
        </p:nvSpPr>
        <p:spPr>
          <a:xfrm>
            <a:off x="457199" y="331200"/>
            <a:ext cx="8229600" cy="777875"/>
          </a:xfrm>
        </p:spPr>
        <p:txBody>
          <a:bodyPr/>
          <a:lstStyle/>
          <a:p>
            <a:r>
              <a:rPr lang="pt-BR" altLang="pt-BR" noProof="0" dirty="0"/>
              <a:t>Rede Wi-Fi doméstica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26D6136A-A4FE-8543-941D-FB93B4994347}"/>
              </a:ext>
            </a:extLst>
          </p:cNvPr>
          <p:cNvSpPr>
            <a:spLocks noGrp="1"/>
          </p:cNvSpPr>
          <p:nvPr>
            <p:ph idx="1"/>
          </p:nvPr>
        </p:nvSpPr>
        <p:spPr/>
        <p:txBody>
          <a:bodyPr/>
          <a:lstStyle/>
          <a:p>
            <a:r>
              <a:rPr lang="pt-BR" altLang="pt-BR" noProof="0" dirty="0"/>
              <a:t>Siga as recomendações gerais para proteger seus equipamentos de rede, lembrando-se de:</a:t>
            </a:r>
          </a:p>
          <a:p>
            <a:pPr lvl="1"/>
            <a:r>
              <a:rPr lang="pt-BR" altLang="pt-BR" noProof="0" dirty="0"/>
              <a:t>atualizar o </a:t>
            </a:r>
            <a:r>
              <a:rPr lang="pt-BR" altLang="pt-BR" i="1" noProof="0" dirty="0"/>
              <a:t>firmware</a:t>
            </a:r>
          </a:p>
          <a:p>
            <a:pPr lvl="1"/>
            <a:r>
              <a:rPr lang="pt-BR" altLang="pt-BR" noProof="0" dirty="0"/>
              <a:t>alterar a senha de administração</a:t>
            </a:r>
          </a:p>
          <a:p>
            <a:r>
              <a:rPr lang="pt-BR" altLang="pt-BR" noProof="0" dirty="0"/>
              <a:t>Altere a senha de autenticação de usuários</a:t>
            </a:r>
          </a:p>
          <a:p>
            <a:r>
              <a:rPr lang="pt-BR" altLang="pt-BR" noProof="0" dirty="0"/>
              <a:t>Configure o modo WPA2 de criptografia </a:t>
            </a:r>
          </a:p>
          <a:p>
            <a:pPr lvl="1"/>
            <a:r>
              <a:rPr lang="pt-BR" altLang="pt-BR" noProof="0" dirty="0"/>
              <a:t>evite usar WPA e WEP</a:t>
            </a:r>
          </a:p>
          <a:p>
            <a:r>
              <a:rPr lang="pt-BR" altLang="pt-BR" noProof="0" dirty="0"/>
              <a:t>Altere o nome da rede (SSID – </a:t>
            </a:r>
            <a:r>
              <a:rPr lang="pt-BR" altLang="pt-BR" i="1" noProof="0" dirty="0"/>
              <a:t>Server Set IDentifier</a:t>
            </a:r>
            <a:r>
              <a:rPr lang="pt-BR" altLang="pt-BR" noProof="0" dirty="0"/>
              <a:t>)</a:t>
            </a:r>
          </a:p>
          <a:p>
            <a:pPr lvl="1"/>
            <a:r>
              <a:rPr lang="pt-BR" altLang="pt-BR" noProof="0" dirty="0"/>
              <a:t>evite usar dados pessoais ou nomes associados ao fabricante/modelo, pois essas informações podem ser associadas a possíveis vulnerabilidades existentes</a:t>
            </a:r>
          </a:p>
        </p:txBody>
      </p:sp>
      <p:sp>
        <p:nvSpPr>
          <p:cNvPr id="47105" name="Title 1">
            <a:extLst>
              <a:ext uri="{FF2B5EF4-FFF2-40B4-BE49-F238E27FC236}">
                <a16:creationId xmlns:a16="http://schemas.microsoft.com/office/drawing/2014/main" id="{0B1428AE-4626-454B-819A-7204962B9F4D}"/>
              </a:ext>
            </a:extLst>
          </p:cNvPr>
          <p:cNvSpPr>
            <a:spLocks noGrp="1"/>
          </p:cNvSpPr>
          <p:nvPr>
            <p:ph type="title"/>
          </p:nvPr>
        </p:nvSpPr>
        <p:spPr>
          <a:xfrm>
            <a:off x="457199" y="331200"/>
            <a:ext cx="8229600" cy="777875"/>
          </a:xfrm>
        </p:spPr>
        <p:txBody>
          <a:bodyPr/>
          <a:lstStyle/>
          <a:p>
            <a:r>
              <a:rPr lang="pt-BR" altLang="pt-BR" noProof="0" dirty="0"/>
              <a:t>Dicas de configuração (1/2)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4FA765F8-25C3-BA47-AB3C-D1B273EE7304}"/>
              </a:ext>
            </a:extLst>
          </p:cNvPr>
          <p:cNvSpPr>
            <a:spLocks noGrp="1"/>
          </p:cNvSpPr>
          <p:nvPr>
            <p:ph idx="1"/>
          </p:nvPr>
        </p:nvSpPr>
        <p:spPr/>
        <p:txBody>
          <a:bodyPr/>
          <a:lstStyle/>
          <a:p>
            <a:r>
              <a:rPr lang="pt-BR" altLang="pt-BR" noProof="0" dirty="0"/>
              <a:t>Desabilite:</a:t>
            </a:r>
          </a:p>
          <a:p>
            <a:pPr lvl="1"/>
            <a:r>
              <a:rPr lang="pt-BR" altLang="pt-BR" noProof="0" dirty="0"/>
              <a:t>difusão (</a:t>
            </a:r>
            <a:r>
              <a:rPr lang="pt-BR" altLang="pt-BR" i="1" noProof="0" dirty="0"/>
              <a:t>broadcast</a:t>
            </a:r>
            <a:r>
              <a:rPr lang="pt-BR" altLang="pt-BR" noProof="0" dirty="0"/>
              <a:t>) do SSID</a:t>
            </a:r>
          </a:p>
          <a:p>
            <a:pPr lvl="2"/>
            <a:r>
              <a:rPr lang="pt-BR" altLang="pt-BR" noProof="0" dirty="0"/>
              <a:t>evitando que o nome da rede seja anunciado para outros dispositivos, dificultando o acesso por quem não sabe a identificação</a:t>
            </a:r>
          </a:p>
          <a:p>
            <a:pPr lvl="1"/>
            <a:r>
              <a:rPr lang="pt-BR" altLang="pt-BR" noProof="0" dirty="0"/>
              <a:t>WPS (</a:t>
            </a:r>
            <a:r>
              <a:rPr lang="pt-BR" altLang="pt-BR" i="1" noProof="0" dirty="0"/>
              <a:t>Wi-Fi Protected Setup</a:t>
            </a:r>
            <a:r>
              <a:rPr lang="pt-BR" altLang="pt-BR" noProof="0" dirty="0"/>
              <a:t>)</a:t>
            </a:r>
          </a:p>
          <a:p>
            <a:pPr lvl="2"/>
            <a:r>
              <a:rPr lang="pt-BR" altLang="pt-BR" noProof="0" dirty="0"/>
              <a:t>para evitar acessos indevidos</a:t>
            </a:r>
          </a:p>
          <a:p>
            <a:pPr lvl="1"/>
            <a:r>
              <a:rPr lang="pt-BR" altLang="pt-BR" noProof="0" dirty="0"/>
              <a:t>gerenciamento remoto (via rede sem fio)</a:t>
            </a:r>
          </a:p>
          <a:p>
            <a:pPr lvl="2"/>
            <a:r>
              <a:rPr lang="pt-BR" altLang="pt-BR" noProof="0" dirty="0"/>
              <a:t>funções de administração só estarão disponíveis por quem tiver acesso físico ao equipamento</a:t>
            </a:r>
          </a:p>
        </p:txBody>
      </p:sp>
      <p:sp>
        <p:nvSpPr>
          <p:cNvPr id="49153" name="Title 1">
            <a:extLst>
              <a:ext uri="{FF2B5EF4-FFF2-40B4-BE49-F238E27FC236}">
                <a16:creationId xmlns:a16="http://schemas.microsoft.com/office/drawing/2014/main" id="{9771A6C9-B116-254B-AD36-0F9518426FD2}"/>
              </a:ext>
            </a:extLst>
          </p:cNvPr>
          <p:cNvSpPr>
            <a:spLocks noGrp="1"/>
          </p:cNvSpPr>
          <p:nvPr>
            <p:ph type="title"/>
          </p:nvPr>
        </p:nvSpPr>
        <p:spPr>
          <a:xfrm>
            <a:off x="457199" y="331200"/>
            <a:ext cx="8229600" cy="777875"/>
          </a:xfrm>
        </p:spPr>
        <p:txBody>
          <a:bodyPr/>
          <a:lstStyle/>
          <a:p>
            <a:r>
              <a:rPr lang="pt-BR" altLang="pt-BR" noProof="0" dirty="0"/>
              <a:t>Dicas de configuração (2/2)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BF6E94E7-E33D-DA44-A66D-14DC39B5D7D8}"/>
              </a:ext>
            </a:extLst>
          </p:cNvPr>
          <p:cNvSpPr>
            <a:spLocks noGrp="1"/>
          </p:cNvSpPr>
          <p:nvPr>
            <p:ph type="ctrTitle"/>
          </p:nvPr>
        </p:nvSpPr>
        <p:spPr/>
        <p:txBody>
          <a:bodyPr/>
          <a:lstStyle/>
          <a:p>
            <a:r>
              <a:rPr lang="pt-BR" altLang="pt-BR" noProof="0" dirty="0"/>
              <a:t>Cuidados ao se conectar </a:t>
            </a:r>
            <a:br>
              <a:rPr lang="pt-BR" altLang="pt-BR" noProof="0" dirty="0"/>
            </a:br>
            <a:r>
              <a:rPr lang="pt-BR" altLang="pt-BR" noProof="0" dirty="0"/>
              <a:t>a redes Wi-Fi</a:t>
            </a:r>
          </a:p>
        </p:txBody>
      </p:sp>
      <p:pic>
        <p:nvPicPr>
          <p:cNvPr id="51203" name="Picture Placeholder 2">
            <a:extLst>
              <a:ext uri="{FF2B5EF4-FFF2-40B4-BE49-F238E27FC236}">
                <a16:creationId xmlns:a16="http://schemas.microsoft.com/office/drawing/2014/main" id="{5C909898-7DFB-9C49-BD2F-529A2EBAF8A7}"/>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tretch/>
        </p:blipFill>
        <p:spPr>
          <a:xfrm>
            <a:off x="2169536" y="2133869"/>
            <a:ext cx="4804928" cy="3877993"/>
          </a:xfrm>
        </p:spPr>
      </p:pic>
      <p:sp>
        <p:nvSpPr>
          <p:cNvPr id="51202" name="TextBox 1">
            <a:extLst>
              <a:ext uri="{FF2B5EF4-FFF2-40B4-BE49-F238E27FC236}">
                <a16:creationId xmlns:a16="http://schemas.microsoft.com/office/drawing/2014/main" id="{370C372D-5287-704E-89AF-19DBB3652FB6}"/>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44526903-52D8-ED43-AF3A-9AC110C77DF6}"/>
              </a:ext>
            </a:extLst>
          </p:cNvPr>
          <p:cNvSpPr>
            <a:spLocks noGrp="1"/>
          </p:cNvSpPr>
          <p:nvPr>
            <p:ph idx="1"/>
          </p:nvPr>
        </p:nvSpPr>
        <p:spPr/>
        <p:txBody>
          <a:bodyPr/>
          <a:lstStyle/>
          <a:p>
            <a:r>
              <a:rPr lang="pt-BR" altLang="pt-BR" noProof="0" dirty="0"/>
              <a:t>Não permita que seus dispositivos conectem-se automaticamente:</a:t>
            </a:r>
          </a:p>
          <a:p>
            <a:pPr lvl="1"/>
            <a:r>
              <a:rPr lang="pt-BR" altLang="pt-BR" noProof="0" dirty="0"/>
              <a:t>a redes públicas</a:t>
            </a:r>
          </a:p>
          <a:p>
            <a:pPr lvl="1"/>
            <a:r>
              <a:rPr lang="pt-BR" altLang="pt-BR" noProof="0" dirty="0"/>
              <a:t>a redes que você já tenha visitado</a:t>
            </a:r>
          </a:p>
          <a:p>
            <a:pPr lvl="2"/>
            <a:r>
              <a:rPr lang="pt-BR" altLang="pt-BR" noProof="0" dirty="0"/>
              <a:t>um atacante pode configurar uma rede com o mesmo nome de uma rede já utilizada por você</a:t>
            </a:r>
          </a:p>
          <a:p>
            <a:pPr lvl="2"/>
            <a:r>
              <a:rPr lang="pt-BR" altLang="pt-BR" noProof="0" dirty="0"/>
              <a:t>sem saber você estará acessando essa rede falsa</a:t>
            </a:r>
          </a:p>
          <a:p>
            <a:pPr marL="0" indent="0">
              <a:buNone/>
            </a:pPr>
            <a:endParaRPr lang="pt-BR" altLang="pt-BR" noProof="0" dirty="0"/>
          </a:p>
          <a:p>
            <a:r>
              <a:rPr lang="pt-BR" altLang="pt-BR" noProof="0" dirty="0"/>
              <a:t>Lembre-se de apagar as redes que você visitou</a:t>
            </a:r>
          </a:p>
          <a:p>
            <a:pPr lvl="1"/>
            <a:r>
              <a:rPr lang="pt-BR" altLang="pt-BR" noProof="0" dirty="0"/>
              <a:t>isso ajuda a preservar a sua privacidade</a:t>
            </a:r>
          </a:p>
        </p:txBody>
      </p:sp>
      <p:sp>
        <p:nvSpPr>
          <p:cNvPr id="53249" name="Title 1">
            <a:extLst>
              <a:ext uri="{FF2B5EF4-FFF2-40B4-BE49-F238E27FC236}">
                <a16:creationId xmlns:a16="http://schemas.microsoft.com/office/drawing/2014/main" id="{312C8D36-6C9C-B341-9BA6-0DAE277044BC}"/>
              </a:ext>
            </a:extLst>
          </p:cNvPr>
          <p:cNvSpPr>
            <a:spLocks noGrp="1"/>
          </p:cNvSpPr>
          <p:nvPr>
            <p:ph type="title"/>
          </p:nvPr>
        </p:nvSpPr>
        <p:spPr>
          <a:xfrm>
            <a:off x="457199" y="331200"/>
            <a:ext cx="8229600" cy="777875"/>
          </a:xfrm>
        </p:spPr>
        <p:txBody>
          <a:bodyPr/>
          <a:lstStyle/>
          <a:p>
            <a:r>
              <a:rPr lang="pt-BR" altLang="pt-BR" noProof="0" dirty="0"/>
              <a:t>Wi-Fi – Cuidados ao conectar (1/4)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92CD4CBC-624F-484B-9A47-EB79170E09B0}"/>
              </a:ext>
            </a:extLst>
          </p:cNvPr>
          <p:cNvSpPr>
            <a:spLocks noGrp="1"/>
          </p:cNvSpPr>
          <p:nvPr>
            <p:ph idx="1"/>
          </p:nvPr>
        </p:nvSpPr>
        <p:spPr/>
        <p:txBody>
          <a:bodyPr/>
          <a:lstStyle/>
          <a:p>
            <a:r>
              <a:rPr lang="pt-BR" altLang="pt-BR" noProof="0" dirty="0"/>
              <a:t>Riscos principais</a:t>
            </a:r>
          </a:p>
          <a:p>
            <a:r>
              <a:rPr lang="pt-BR" altLang="pt-BR" noProof="0" dirty="0"/>
              <a:t>Cuidados gerais a serem tomados</a:t>
            </a:r>
          </a:p>
          <a:p>
            <a:r>
              <a:rPr lang="pt-BR" altLang="pt-BR" noProof="0" dirty="0"/>
              <a:t>Configurando o acesso Internet da sua casa</a:t>
            </a:r>
          </a:p>
          <a:p>
            <a:r>
              <a:rPr lang="pt-BR" altLang="pt-BR" noProof="0" dirty="0"/>
              <a:t>Configurando uma rede Wi-Fi doméstica</a:t>
            </a:r>
          </a:p>
          <a:p>
            <a:r>
              <a:rPr lang="pt-BR" altLang="pt-BR" noProof="0" dirty="0"/>
              <a:t>Cuidados:</a:t>
            </a:r>
          </a:p>
          <a:p>
            <a:pPr lvl="1"/>
            <a:r>
              <a:rPr lang="pt-BR" altLang="pt-BR" noProof="0" dirty="0"/>
              <a:t>ao se conectar a redes Wi-Fi</a:t>
            </a:r>
          </a:p>
          <a:p>
            <a:pPr lvl="1"/>
            <a:r>
              <a:rPr lang="pt-BR" altLang="pt-BR" noProof="0" dirty="0"/>
              <a:t>ao usar redes móveis (3G/4G)</a:t>
            </a:r>
          </a:p>
          <a:p>
            <a:pPr lvl="1"/>
            <a:r>
              <a:rPr lang="pt-BR" altLang="pt-BR" noProof="0" dirty="0"/>
              <a:t>ao usar conexões </a:t>
            </a:r>
            <a:r>
              <a:rPr lang="pt-BR" altLang="pt-BR" i="1" noProof="0" dirty="0"/>
              <a:t>bluetooth</a:t>
            </a:r>
          </a:p>
          <a:p>
            <a:r>
              <a:rPr lang="pt-BR" altLang="pt-BR" noProof="0" dirty="0"/>
              <a:t>Saiba mais</a:t>
            </a:r>
          </a:p>
          <a:p>
            <a:r>
              <a:rPr lang="pt-BR" altLang="pt-BR" noProof="0" dirty="0"/>
              <a:t>Créditos</a:t>
            </a:r>
          </a:p>
        </p:txBody>
      </p:sp>
      <p:sp>
        <p:nvSpPr>
          <p:cNvPr id="18433" name="Title 1">
            <a:extLst>
              <a:ext uri="{FF2B5EF4-FFF2-40B4-BE49-F238E27FC236}">
                <a16:creationId xmlns:a16="http://schemas.microsoft.com/office/drawing/2014/main" id="{365CB96E-6C4C-0D43-858A-D1E6F3189D4E}"/>
              </a:ext>
            </a:extLst>
          </p:cNvPr>
          <p:cNvSpPr>
            <a:spLocks noGrp="1"/>
          </p:cNvSpPr>
          <p:nvPr>
            <p:ph type="title"/>
          </p:nvPr>
        </p:nvSpPr>
        <p:spPr>
          <a:xfrm>
            <a:off x="457199" y="331200"/>
            <a:ext cx="8229600" cy="777875"/>
          </a:xfrm>
        </p:spPr>
        <p:txBody>
          <a:bodyPr/>
          <a:lstStyle/>
          <a:p>
            <a:r>
              <a:rPr lang="pt-BR" altLang="pt-BR" noProof="0" dirty="0"/>
              <a:t>Agenda</a:t>
            </a:r>
          </a:p>
        </p:txBody>
      </p:sp>
      <p:pic>
        <p:nvPicPr>
          <p:cNvPr id="4" name="Picture 2">
            <a:extLst>
              <a:ext uri="{FF2B5EF4-FFF2-40B4-BE49-F238E27FC236}">
                <a16:creationId xmlns:a16="http://schemas.microsoft.com/office/drawing/2014/main" id="{73E2EDE0-5AC0-9B4E-BAF9-6560019894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860032" y="3296670"/>
            <a:ext cx="3826767" cy="289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A017CD-E738-2342-A5FE-4B2A398D18A6}"/>
              </a:ext>
            </a:extLst>
          </p:cNvPr>
          <p:cNvSpPr>
            <a:spLocks noGrp="1"/>
          </p:cNvSpPr>
          <p:nvPr>
            <p:ph idx="1"/>
          </p:nvPr>
        </p:nvSpPr>
        <p:spPr/>
        <p:txBody>
          <a:bodyPr/>
          <a:lstStyle/>
          <a:p>
            <a:r>
              <a:rPr lang="pt-BR" altLang="pt-BR" noProof="0" dirty="0"/>
              <a:t>Algumas redes públicas, como as encontradas em aeroportos, hotéis e conferências, redirecionam a navegação no primeiro acesso para um </a:t>
            </a:r>
            <a:r>
              <a:rPr lang="pt-BR" altLang="pt-BR" i="1" noProof="0" dirty="0"/>
              <a:t>site</a:t>
            </a:r>
            <a:r>
              <a:rPr lang="pt-BR" altLang="pt-BR" noProof="0" dirty="0"/>
              <a:t> de autenticação</a:t>
            </a:r>
          </a:p>
          <a:p>
            <a:pPr lvl="1"/>
            <a:r>
              <a:rPr lang="pt-BR" altLang="pt-BR" noProof="0" dirty="0"/>
              <a:t>essa autenticação serve apenas para restringir os usuários e não garante que as informações trafegadas serão criptografadas</a:t>
            </a:r>
          </a:p>
          <a:p>
            <a:pPr marL="0" indent="0">
              <a:buNone/>
            </a:pPr>
            <a:endParaRPr lang="pt-BR" altLang="pt-BR" noProof="0" dirty="0"/>
          </a:p>
          <a:p>
            <a:r>
              <a:rPr lang="pt-BR" altLang="pt-BR" noProof="0" dirty="0"/>
              <a:t>Procure usar redes que ofereçam criptografia WPA2</a:t>
            </a:r>
          </a:p>
          <a:p>
            <a:pPr lvl="1"/>
            <a:r>
              <a:rPr lang="pt-BR" altLang="pt-BR" noProof="0" dirty="0"/>
              <a:t>evite usar WEP e WPA</a:t>
            </a:r>
          </a:p>
        </p:txBody>
      </p:sp>
      <p:sp>
        <p:nvSpPr>
          <p:cNvPr id="55297" name="Title 1">
            <a:extLst>
              <a:ext uri="{FF2B5EF4-FFF2-40B4-BE49-F238E27FC236}">
                <a16:creationId xmlns:a16="http://schemas.microsoft.com/office/drawing/2014/main" id="{BA538C8B-C49C-7A42-9E3C-12FC3B0E3762}"/>
              </a:ext>
            </a:extLst>
          </p:cNvPr>
          <p:cNvSpPr>
            <a:spLocks noGrp="1"/>
          </p:cNvSpPr>
          <p:nvPr>
            <p:ph type="title"/>
          </p:nvPr>
        </p:nvSpPr>
        <p:spPr>
          <a:xfrm>
            <a:off x="457199" y="331200"/>
            <a:ext cx="8229600" cy="777875"/>
          </a:xfrm>
        </p:spPr>
        <p:txBody>
          <a:bodyPr/>
          <a:lstStyle/>
          <a:p>
            <a:r>
              <a:rPr lang="pt-BR" altLang="pt-BR" noProof="0" dirty="0"/>
              <a:t>Wi-Fi – Cuidados ao conectar (2/4)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90BC7EC2-E862-A043-8D9B-9D12FC2A3894}"/>
              </a:ext>
            </a:extLst>
          </p:cNvPr>
          <p:cNvSpPr>
            <a:spLocks noGrp="1"/>
          </p:cNvSpPr>
          <p:nvPr>
            <p:ph idx="1"/>
          </p:nvPr>
        </p:nvSpPr>
        <p:spPr/>
        <p:txBody>
          <a:bodyPr/>
          <a:lstStyle/>
          <a:p>
            <a:r>
              <a:rPr lang="pt-BR" altLang="pt-BR" noProof="0" dirty="0"/>
              <a:t>Certifique-se de usar conexão segura</a:t>
            </a:r>
          </a:p>
          <a:p>
            <a:pPr lvl="1"/>
            <a:r>
              <a:rPr lang="pt-BR" altLang="pt-BR" noProof="0" dirty="0"/>
              <a:t>alguns indícios apresentados pelo navegador </a:t>
            </a:r>
            <a:r>
              <a:rPr lang="pt-BR" altLang="pt-BR" i="1" noProof="0" dirty="0"/>
              <a:t>web</a:t>
            </a:r>
            <a:r>
              <a:rPr lang="pt-BR" altLang="pt-BR" noProof="0" dirty="0"/>
              <a:t> são:</a:t>
            </a:r>
          </a:p>
          <a:p>
            <a:pPr lvl="2"/>
            <a:r>
              <a:rPr lang="pt-BR" altLang="pt-BR" noProof="0" dirty="0"/>
              <a:t>o endereço começa com https://</a:t>
            </a:r>
          </a:p>
          <a:p>
            <a:pPr lvl="2"/>
            <a:r>
              <a:rPr lang="pt-BR" altLang="pt-BR" noProof="0" dirty="0"/>
              <a:t>o desenho de um “cadeado fechado” é mostrado na barra de endereço</a:t>
            </a:r>
          </a:p>
          <a:p>
            <a:pPr lvl="3"/>
            <a:r>
              <a:rPr lang="pt-BR" altLang="pt-BR" noProof="0" dirty="0"/>
              <a:t>ao clicar sobre ele são exibidos detalhes sobre a conexão e certificado digital em uso</a:t>
            </a:r>
          </a:p>
          <a:p>
            <a:pPr lvl="2"/>
            <a:r>
              <a:rPr lang="pt-BR" altLang="pt-BR" noProof="0" dirty="0"/>
              <a:t>um recorte colorido (branco ou azul) com o nome do domínio do </a:t>
            </a:r>
            <a:r>
              <a:rPr lang="pt-BR" altLang="pt-BR" i="1" noProof="0" dirty="0"/>
              <a:t>site</a:t>
            </a:r>
            <a:r>
              <a:rPr lang="pt-BR" altLang="pt-BR" noProof="0" dirty="0"/>
              <a:t> é mostrado ao lado da barra de endereço (à esquerda ou à direita)</a:t>
            </a:r>
          </a:p>
          <a:p>
            <a:pPr lvl="3"/>
            <a:r>
              <a:rPr lang="pt-BR" altLang="pt-BR" noProof="0" dirty="0"/>
              <a:t>ao passar o </a:t>
            </a:r>
            <a:r>
              <a:rPr lang="pt-BR" altLang="pt-BR" i="1" noProof="0" dirty="0"/>
              <a:t>mouse</a:t>
            </a:r>
            <a:r>
              <a:rPr lang="pt-BR" altLang="pt-BR" noProof="0" dirty="0"/>
              <a:t> ou clicar sobre o recorte são exibidos detalhes sobre a conexão e certificado digital em uso</a:t>
            </a:r>
          </a:p>
          <a:p>
            <a:pPr lvl="2"/>
            <a:r>
              <a:rPr lang="pt-BR" altLang="pt-BR" noProof="0" dirty="0"/>
              <a:t>a barra de endereço e/ou recorte são apresentados em verde e no recorte é colocado o nome da instituição dona do </a:t>
            </a:r>
            <a:r>
              <a:rPr lang="pt-BR" altLang="pt-BR" i="1" noProof="0" dirty="0"/>
              <a:t>site</a:t>
            </a:r>
          </a:p>
        </p:txBody>
      </p:sp>
      <p:sp>
        <p:nvSpPr>
          <p:cNvPr id="57345" name="Title 1">
            <a:extLst>
              <a:ext uri="{FF2B5EF4-FFF2-40B4-BE49-F238E27FC236}">
                <a16:creationId xmlns:a16="http://schemas.microsoft.com/office/drawing/2014/main" id="{4B9106AC-4F39-5E45-87CD-99656C393623}"/>
              </a:ext>
            </a:extLst>
          </p:cNvPr>
          <p:cNvSpPr>
            <a:spLocks noGrp="1"/>
          </p:cNvSpPr>
          <p:nvPr>
            <p:ph type="title"/>
          </p:nvPr>
        </p:nvSpPr>
        <p:spPr>
          <a:xfrm>
            <a:off x="457199" y="331200"/>
            <a:ext cx="8229600" cy="777875"/>
          </a:xfrm>
        </p:spPr>
        <p:txBody>
          <a:bodyPr/>
          <a:lstStyle/>
          <a:p>
            <a:r>
              <a:rPr lang="pt-BR" altLang="pt-BR" noProof="0" dirty="0"/>
              <a:t>Wi-Fi – Cuidados ao conectar (3/4)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
            <a:extLst>
              <a:ext uri="{FF2B5EF4-FFF2-40B4-BE49-F238E27FC236}">
                <a16:creationId xmlns:a16="http://schemas.microsoft.com/office/drawing/2014/main" id="{8E27DD55-1046-E346-A24F-B2159A61AFA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2" y="2060848"/>
            <a:ext cx="6657975" cy="1447800"/>
          </a:xfrm>
        </p:spPr>
      </p:pic>
      <p:sp>
        <p:nvSpPr>
          <p:cNvPr id="59393" name="Title 1">
            <a:extLst>
              <a:ext uri="{FF2B5EF4-FFF2-40B4-BE49-F238E27FC236}">
                <a16:creationId xmlns:a16="http://schemas.microsoft.com/office/drawing/2014/main" id="{35CE2113-B83D-7343-A007-F33BDFA92C6C}"/>
              </a:ext>
            </a:extLst>
          </p:cNvPr>
          <p:cNvSpPr>
            <a:spLocks noGrp="1"/>
          </p:cNvSpPr>
          <p:nvPr>
            <p:ph type="title"/>
          </p:nvPr>
        </p:nvSpPr>
        <p:spPr>
          <a:xfrm>
            <a:off x="457199" y="331200"/>
            <a:ext cx="8229600" cy="777875"/>
          </a:xfrm>
        </p:spPr>
        <p:txBody>
          <a:bodyPr/>
          <a:lstStyle/>
          <a:p>
            <a:r>
              <a:rPr lang="pt-BR" altLang="pt-BR" noProof="0" dirty="0"/>
              <a:t>Wi-Fi – Cuidados ao conectar (4/4)</a:t>
            </a:r>
          </a:p>
        </p:txBody>
      </p:sp>
      <p:pic>
        <p:nvPicPr>
          <p:cNvPr id="59395" name="Picture 2">
            <a:extLst>
              <a:ext uri="{FF2B5EF4-FFF2-40B4-BE49-F238E27FC236}">
                <a16:creationId xmlns:a16="http://schemas.microsoft.com/office/drawing/2014/main" id="{125C93B7-A46F-0B4D-AF1B-9935C251E9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076700"/>
            <a:ext cx="66579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F2135D4C-4790-4D42-89A9-9893FDECDEF6}"/>
              </a:ext>
            </a:extLst>
          </p:cNvPr>
          <p:cNvSpPr>
            <a:spLocks noGrp="1"/>
          </p:cNvSpPr>
          <p:nvPr>
            <p:ph type="ctrTitle"/>
          </p:nvPr>
        </p:nvSpPr>
        <p:spPr/>
        <p:txBody>
          <a:bodyPr/>
          <a:lstStyle/>
          <a:p>
            <a:r>
              <a:rPr lang="pt-BR" altLang="pt-BR" noProof="0" dirty="0"/>
              <a:t>Cuidados ao usar </a:t>
            </a:r>
            <a:br>
              <a:rPr lang="pt-BR" altLang="pt-BR" noProof="0" dirty="0"/>
            </a:br>
            <a:r>
              <a:rPr lang="pt-BR" altLang="pt-BR" noProof="0" dirty="0"/>
              <a:t>redes móveis (3G/4G)</a:t>
            </a:r>
          </a:p>
        </p:txBody>
      </p:sp>
      <p:pic>
        <p:nvPicPr>
          <p:cNvPr id="61443" name="Picture Placeholder 2">
            <a:extLst>
              <a:ext uri="{FF2B5EF4-FFF2-40B4-BE49-F238E27FC236}">
                <a16:creationId xmlns:a16="http://schemas.microsoft.com/office/drawing/2014/main" id="{1B5DD02F-374F-764B-A081-AC984C46E49A}"/>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tretch/>
        </p:blipFill>
        <p:spPr>
          <a:xfrm>
            <a:off x="1878654" y="1844824"/>
            <a:ext cx="5386691" cy="3972085"/>
          </a:xfrm>
        </p:spPr>
      </p:pic>
      <p:sp>
        <p:nvSpPr>
          <p:cNvPr id="61442" name="TextBox 1">
            <a:extLst>
              <a:ext uri="{FF2B5EF4-FFF2-40B4-BE49-F238E27FC236}">
                <a16:creationId xmlns:a16="http://schemas.microsoft.com/office/drawing/2014/main" id="{21F80E79-B9E9-844D-8C82-5AFC98711EA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E71A48B6-A9BC-2C44-A8B5-BA328F6FFB93}"/>
              </a:ext>
            </a:extLst>
          </p:cNvPr>
          <p:cNvSpPr>
            <a:spLocks noGrp="1"/>
          </p:cNvSpPr>
          <p:nvPr>
            <p:ph idx="1"/>
          </p:nvPr>
        </p:nvSpPr>
        <p:spPr/>
        <p:txBody>
          <a:bodyPr/>
          <a:lstStyle/>
          <a:p>
            <a:r>
              <a:rPr lang="pt-BR" altLang="pt-BR" noProof="0" dirty="0"/>
              <a:t>Mantenha seus equipamentos seguros</a:t>
            </a:r>
          </a:p>
          <a:p>
            <a:pPr lvl="1"/>
            <a:r>
              <a:rPr lang="pt-BR" altLang="pt-BR" noProof="0" dirty="0"/>
              <a:t>um dispositivo infectado conectado via rede móvel pode ser usado para:</a:t>
            </a:r>
          </a:p>
          <a:p>
            <a:pPr lvl="2"/>
            <a:r>
              <a:rPr lang="pt-BR" altLang="pt-BR" noProof="0" dirty="0"/>
              <a:t>desferir ataques</a:t>
            </a:r>
          </a:p>
          <a:p>
            <a:pPr lvl="2"/>
            <a:r>
              <a:rPr lang="pt-BR" altLang="pt-BR" noProof="0" dirty="0"/>
              <a:t>enviar as informações coletadas </a:t>
            </a:r>
          </a:p>
          <a:p>
            <a:pPr lvl="2"/>
            <a:r>
              <a:rPr lang="pt-BR" altLang="pt-BR" noProof="0" dirty="0"/>
              <a:t>se propagar para outros dispositivos</a:t>
            </a:r>
          </a:p>
          <a:p>
            <a:pPr marL="0" indent="0">
              <a:buNone/>
            </a:pPr>
            <a:endParaRPr lang="pt-BR" altLang="pt-BR" noProof="0" dirty="0"/>
          </a:p>
          <a:p>
            <a:r>
              <a:rPr lang="pt-BR" altLang="pt-BR" noProof="0" dirty="0"/>
              <a:t>Caso use um </a:t>
            </a:r>
            <a:r>
              <a:rPr lang="pt-BR" altLang="pt-BR" i="1" noProof="0" dirty="0"/>
              <a:t>modem</a:t>
            </a:r>
            <a:r>
              <a:rPr lang="pt-BR" altLang="pt-BR" noProof="0" dirty="0"/>
              <a:t> 3G/4G:</a:t>
            </a:r>
          </a:p>
          <a:p>
            <a:pPr lvl="1"/>
            <a:r>
              <a:rPr lang="pt-BR" altLang="pt-BR" noProof="0" dirty="0"/>
              <a:t>siga as recomendações de como configurar a Internet em sua casa</a:t>
            </a:r>
          </a:p>
        </p:txBody>
      </p:sp>
      <p:sp>
        <p:nvSpPr>
          <p:cNvPr id="63489" name="Title 1">
            <a:extLst>
              <a:ext uri="{FF2B5EF4-FFF2-40B4-BE49-F238E27FC236}">
                <a16:creationId xmlns:a16="http://schemas.microsoft.com/office/drawing/2014/main" id="{022F9415-F6D7-DD4D-9497-09C451628316}"/>
              </a:ext>
            </a:extLst>
          </p:cNvPr>
          <p:cNvSpPr>
            <a:spLocks noGrp="1"/>
          </p:cNvSpPr>
          <p:nvPr>
            <p:ph type="title"/>
          </p:nvPr>
        </p:nvSpPr>
        <p:spPr>
          <a:xfrm>
            <a:off x="457199" y="331200"/>
            <a:ext cx="8229600" cy="777875"/>
          </a:xfrm>
        </p:spPr>
        <p:txBody>
          <a:bodyPr/>
          <a:lstStyle/>
          <a:p>
            <a:r>
              <a:rPr lang="pt-BR" altLang="pt-BR" noProof="0" dirty="0"/>
              <a:t>Redes móveis – Cuidados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D3F518CC-79B0-154D-B8CD-D63ED8C84F75}"/>
              </a:ext>
            </a:extLst>
          </p:cNvPr>
          <p:cNvSpPr>
            <a:spLocks noGrp="1"/>
          </p:cNvSpPr>
          <p:nvPr>
            <p:ph type="ctrTitle"/>
          </p:nvPr>
        </p:nvSpPr>
        <p:spPr/>
        <p:txBody>
          <a:bodyPr>
            <a:normAutofit/>
          </a:bodyPr>
          <a:lstStyle/>
          <a:p>
            <a:r>
              <a:rPr lang="pt-BR" altLang="pt-BR" noProof="0" dirty="0"/>
              <a:t>Cuidados ao usar </a:t>
            </a:r>
            <a:br>
              <a:rPr lang="pt-BR" altLang="pt-BR" noProof="0" dirty="0"/>
            </a:br>
            <a:r>
              <a:rPr lang="pt-BR" altLang="pt-BR" noProof="0" dirty="0"/>
              <a:t>conexões </a:t>
            </a:r>
            <a:r>
              <a:rPr lang="pt-BR" altLang="pt-BR" i="1" noProof="0" dirty="0"/>
              <a:t>bluetooth</a:t>
            </a:r>
          </a:p>
        </p:txBody>
      </p:sp>
      <p:pic>
        <p:nvPicPr>
          <p:cNvPr id="65539" name="Picture Placeholder 2">
            <a:extLst>
              <a:ext uri="{FF2B5EF4-FFF2-40B4-BE49-F238E27FC236}">
                <a16:creationId xmlns:a16="http://schemas.microsoft.com/office/drawing/2014/main" id="{652E1A96-7074-6B42-ACA6-869D35BFF360}"/>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p:blipFill>
        <p:spPr>
          <a:xfrm>
            <a:off x="2917268" y="2001580"/>
            <a:ext cx="3309463" cy="4099398"/>
          </a:xfrm>
        </p:spPr>
      </p:pic>
      <p:sp>
        <p:nvSpPr>
          <p:cNvPr id="65538" name="TextBox 1">
            <a:extLst>
              <a:ext uri="{FF2B5EF4-FFF2-40B4-BE49-F238E27FC236}">
                <a16:creationId xmlns:a16="http://schemas.microsoft.com/office/drawing/2014/main" id="{D7DE3776-F3A6-6D46-82AB-F7A78BBC3EB2}"/>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2E23857C-CA8D-7A4A-87FF-958B6529A236}"/>
              </a:ext>
            </a:extLst>
          </p:cNvPr>
          <p:cNvSpPr>
            <a:spLocks noGrp="1"/>
          </p:cNvSpPr>
          <p:nvPr>
            <p:ph idx="1"/>
          </p:nvPr>
        </p:nvSpPr>
        <p:spPr/>
        <p:txBody>
          <a:bodyPr/>
          <a:lstStyle/>
          <a:p>
            <a:r>
              <a:rPr lang="pt-BR" altLang="pt-BR" noProof="0" dirty="0"/>
              <a:t>Mantenha as interfaces inativas e somente as habilite quando for usar </a:t>
            </a:r>
          </a:p>
          <a:p>
            <a:r>
              <a:rPr lang="pt-BR" altLang="pt-BR" noProof="0" dirty="0"/>
              <a:t>Configure as interfaces para que a visibilidade seja “Oculto” ou “Invisível”</a:t>
            </a:r>
            <a:endParaRPr lang="pt-BR" altLang="ja-JP" noProof="0" dirty="0"/>
          </a:p>
          <a:p>
            <a:r>
              <a:rPr lang="pt-BR" altLang="pt-BR" noProof="0" dirty="0"/>
              <a:t>Altere o nome padrão do dispositivo</a:t>
            </a:r>
          </a:p>
          <a:p>
            <a:pPr lvl="1"/>
            <a:r>
              <a:rPr lang="pt-BR" altLang="pt-BR" noProof="0" dirty="0"/>
              <a:t>evite usar na composição do novo nome dados que identifiquem o proprietário ou características técnicas do dispositivo</a:t>
            </a:r>
          </a:p>
          <a:p>
            <a:r>
              <a:rPr lang="pt-BR" altLang="pt-BR" noProof="0" dirty="0"/>
              <a:t>Altere a senha (PIN) padrão do dispositivo</a:t>
            </a:r>
          </a:p>
          <a:p>
            <a:pPr lvl="1"/>
            <a:r>
              <a:rPr lang="pt-BR" altLang="pt-BR" noProof="0" dirty="0"/>
              <a:t> seja cuidadoso ao elaborar a nova</a:t>
            </a:r>
          </a:p>
        </p:txBody>
      </p:sp>
      <p:sp>
        <p:nvSpPr>
          <p:cNvPr id="69633" name="Title 1">
            <a:extLst>
              <a:ext uri="{FF2B5EF4-FFF2-40B4-BE49-F238E27FC236}">
                <a16:creationId xmlns:a16="http://schemas.microsoft.com/office/drawing/2014/main" id="{B75A2D5E-AACE-364E-9059-49385833D19D}"/>
              </a:ext>
            </a:extLst>
          </p:cNvPr>
          <p:cNvSpPr>
            <a:spLocks noGrp="1"/>
          </p:cNvSpPr>
          <p:nvPr>
            <p:ph type="title"/>
          </p:nvPr>
        </p:nvSpPr>
        <p:spPr>
          <a:xfrm>
            <a:off x="457199" y="331200"/>
            <a:ext cx="8229600" cy="777875"/>
          </a:xfrm>
        </p:spPr>
        <p:txBody>
          <a:bodyPr/>
          <a:lstStyle/>
          <a:p>
            <a:r>
              <a:rPr lang="pt-BR" altLang="pt-BR" i="1" noProof="0" dirty="0"/>
              <a:t>Bluetooth</a:t>
            </a:r>
            <a:r>
              <a:rPr lang="pt-BR" altLang="pt-BR" noProof="0" dirty="0"/>
              <a:t> – Cuidados (1/2)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2E23857C-CA8D-7A4A-87FF-958B6529A236}"/>
              </a:ext>
            </a:extLst>
          </p:cNvPr>
          <p:cNvSpPr>
            <a:spLocks noGrp="1"/>
          </p:cNvSpPr>
          <p:nvPr>
            <p:ph idx="1"/>
          </p:nvPr>
        </p:nvSpPr>
        <p:spPr/>
        <p:txBody>
          <a:bodyPr/>
          <a:lstStyle/>
          <a:p>
            <a:r>
              <a:rPr lang="pt-BR" altLang="pt-BR" noProof="0" dirty="0"/>
              <a:t>Evite realizar o pareamento em locais públicos, reduzindo as chances de ser rastreado ou interceptado por um atacante</a:t>
            </a:r>
          </a:p>
          <a:p>
            <a:r>
              <a:rPr lang="pt-BR" altLang="pt-BR" noProof="0" dirty="0"/>
              <a:t>Fique atento ao receber mensagens em seu dispositivo solicitando autorização ou PIN</a:t>
            </a:r>
          </a:p>
          <a:p>
            <a:pPr lvl="1"/>
            <a:r>
              <a:rPr lang="pt-BR" altLang="pt-BR" noProof="0" dirty="0"/>
              <a:t>não responda à solicitação se não tiver certeza que está se comunicando com o dispositivo correto</a:t>
            </a:r>
          </a:p>
          <a:p>
            <a:r>
              <a:rPr lang="pt-BR" altLang="pt-BR" noProof="0" dirty="0"/>
              <a:t>No caso de perda ou furto de um dispositivo </a:t>
            </a:r>
            <a:r>
              <a:rPr lang="pt-BR" altLang="pt-BR" i="1" noProof="0" dirty="0"/>
              <a:t>bluetooth</a:t>
            </a:r>
            <a:r>
              <a:rPr lang="pt-BR" altLang="pt-BR" noProof="0" dirty="0"/>
              <a:t>, remova de seus outros equipamentos todas as relações de confiança já estabelecidas com este dispositivo</a:t>
            </a:r>
          </a:p>
        </p:txBody>
      </p:sp>
      <p:sp>
        <p:nvSpPr>
          <p:cNvPr id="69633" name="Title 1">
            <a:extLst>
              <a:ext uri="{FF2B5EF4-FFF2-40B4-BE49-F238E27FC236}">
                <a16:creationId xmlns:a16="http://schemas.microsoft.com/office/drawing/2014/main" id="{B75A2D5E-AACE-364E-9059-49385833D19D}"/>
              </a:ext>
            </a:extLst>
          </p:cNvPr>
          <p:cNvSpPr>
            <a:spLocks noGrp="1"/>
          </p:cNvSpPr>
          <p:nvPr>
            <p:ph type="title"/>
          </p:nvPr>
        </p:nvSpPr>
        <p:spPr>
          <a:xfrm>
            <a:off x="457199" y="331200"/>
            <a:ext cx="8229600" cy="777875"/>
          </a:xfrm>
        </p:spPr>
        <p:txBody>
          <a:bodyPr/>
          <a:lstStyle/>
          <a:p>
            <a:r>
              <a:rPr lang="pt-BR" altLang="pt-BR" i="1" noProof="0" dirty="0"/>
              <a:t>Bluetooth</a:t>
            </a:r>
            <a:r>
              <a:rPr lang="pt-BR" altLang="pt-BR" noProof="0" dirty="0"/>
              <a:t> – Cuidados (2/2)</a:t>
            </a:r>
          </a:p>
        </p:txBody>
      </p:sp>
    </p:spTree>
    <p:extLst>
      <p:ext uri="{BB962C8B-B14F-4D97-AF65-F5344CB8AC3E}">
        <p14:creationId xmlns:p14="http://schemas.microsoft.com/office/powerpoint/2010/main" val="222052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a:extLst>
              <a:ext uri="{FF2B5EF4-FFF2-40B4-BE49-F238E27FC236}">
                <a16:creationId xmlns:a16="http://schemas.microsoft.com/office/drawing/2014/main" id="{6552FD57-BFB6-1147-8497-1E138C8B22CE}"/>
              </a:ext>
            </a:extLst>
          </p:cNvPr>
          <p:cNvSpPr>
            <a:spLocks noGrp="1"/>
          </p:cNvSpPr>
          <p:nvPr>
            <p:ph idx="1"/>
          </p:nvPr>
        </p:nvSpPr>
        <p:spPr/>
        <p:txBody>
          <a:bodyPr/>
          <a:lstStyle/>
          <a:p>
            <a:r>
              <a:rPr lang="pt-PT" altLang="en-US" sz="1800" noProof="0" dirty="0"/>
              <a:t>Consulte os demais Fascículos da Cartilha de Segurança e o Livro Segurança na Internet: </a:t>
            </a:r>
            <a:r>
              <a:rPr lang="pt-PT" altLang="en-US" sz="1800" noProof="0" dirty="0">
                <a:solidFill>
                  <a:schemeClr val="accent2"/>
                </a:solidFill>
                <a:hlinkClick r:id="rId3">
                  <a:extLst>
                    <a:ext uri="{A12FA001-AC4F-418D-AE19-62706E023703}">
                      <ahyp:hlinkClr xmlns:ahyp="http://schemas.microsoft.com/office/drawing/2018/hyperlinkcolor" val="tx"/>
                    </a:ext>
                  </a:extLst>
                </a:hlinkClick>
              </a:rPr>
              <a:t>cartilha.cert.br </a:t>
            </a:r>
            <a:endParaRPr lang="pt-PT" altLang="en-US" sz="1800" noProof="0" dirty="0">
              <a:solidFill>
                <a:schemeClr val="accent2"/>
              </a:solidFill>
            </a:endParaRPr>
          </a:p>
          <a:p>
            <a:pPr marL="0" indent="0">
              <a:buNone/>
            </a:pPr>
            <a:endParaRPr lang="pt-PT" altLang="en-US" sz="1800" noProof="0" dirty="0"/>
          </a:p>
          <a:p>
            <a:r>
              <a:rPr lang="pt-PT" altLang="en-US" sz="1800" noProof="0" dirty="0"/>
              <a:t>Confira os demais materiais sobre segurança para os diferentes públicos: </a:t>
            </a:r>
            <a:r>
              <a:rPr lang="pt-PT" altLang="en-US" sz="1800" noProof="0" dirty="0">
                <a:solidFill>
                  <a:schemeClr val="accent2"/>
                </a:solidFill>
                <a:hlinkClick r:id="rId4">
                  <a:extLst>
                    <a:ext uri="{A12FA001-AC4F-418D-AE19-62706E023703}">
                      <ahyp:hlinkClr xmlns:ahyp="http://schemas.microsoft.com/office/drawing/2018/hyperlinkcolor" val="tx"/>
                    </a:ext>
                  </a:extLst>
                </a:hlinkClick>
              </a:rPr>
              <a:t>internetsegura.br</a:t>
            </a:r>
            <a:endParaRPr lang="pt-PT" altLang="en-US" sz="1800" noProof="0" dirty="0">
              <a:solidFill>
                <a:schemeClr val="accent2"/>
              </a:solidFill>
            </a:endParaRPr>
          </a:p>
          <a:p>
            <a:endParaRPr lang="pt-PT" altLang="en-US" sz="1800" noProof="0" dirty="0"/>
          </a:p>
          <a:p>
            <a:r>
              <a:rPr lang="pt-PT" altLang="en-US" sz="1800" dirty="0"/>
              <a:t>Acompanhe novidades e a dica</a:t>
            </a:r>
          </a:p>
          <a:p>
            <a:pPr marL="342000" lvl="1" indent="0">
              <a:spcBef>
                <a:spcPts val="0"/>
              </a:spcBef>
              <a:buNone/>
            </a:pPr>
            <a:r>
              <a:rPr lang="pt-PT" altLang="en-US" sz="1800" noProof="0" dirty="0"/>
              <a:t>do dia no </a:t>
            </a:r>
            <a:r>
              <a:rPr lang="pt-PT" altLang="en-US" sz="1800" noProof="0" dirty="0" err="1"/>
              <a:t>Twitter</a:t>
            </a:r>
            <a:r>
              <a:rPr lang="pt-PT" altLang="en-US" sz="1800" noProof="0" dirty="0"/>
              <a:t> do </a:t>
            </a:r>
            <a:r>
              <a:rPr lang="pt-PT" altLang="en-US" sz="1800" noProof="0" dirty="0" err="1"/>
              <a:t>CERT.br</a:t>
            </a:r>
            <a:endParaRPr lang="pt-PT" altLang="en-US" sz="1800" noProof="0" dirty="0"/>
          </a:p>
          <a:p>
            <a:pPr marL="342000" lvl="1" indent="0">
              <a:spcBef>
                <a:spcPts val="0"/>
              </a:spcBef>
              <a:buNone/>
            </a:pPr>
            <a:r>
              <a:rPr lang="pt-BR" sz="1800" dirty="0">
                <a:hlinkClick r:id="rId5"/>
              </a:rPr>
              <a:t>twitter.com/certbr</a:t>
            </a:r>
            <a:endParaRPr lang="pt-BR" sz="1800" dirty="0"/>
          </a:p>
        </p:txBody>
      </p:sp>
      <p:sp>
        <p:nvSpPr>
          <p:cNvPr id="2" name="Título 1">
            <a:extLst>
              <a:ext uri="{FF2B5EF4-FFF2-40B4-BE49-F238E27FC236}">
                <a16:creationId xmlns:a16="http://schemas.microsoft.com/office/drawing/2014/main" id="{6B561B9C-BD27-FB41-9502-827BEAF14968}"/>
              </a:ext>
            </a:extLst>
          </p:cNvPr>
          <p:cNvSpPr>
            <a:spLocks noGrp="1"/>
          </p:cNvSpPr>
          <p:nvPr>
            <p:ph type="title"/>
          </p:nvPr>
        </p:nvSpPr>
        <p:spPr/>
        <p:txBody>
          <a:bodyPr/>
          <a:lstStyle/>
          <a:p>
            <a:r>
              <a:rPr lang="pt-BR" noProof="0" dirty="0"/>
              <a:t>Saiba mais</a:t>
            </a:r>
          </a:p>
        </p:txBody>
      </p:sp>
      <p:pic>
        <p:nvPicPr>
          <p:cNvPr id="7" name="Picture 2">
            <a:extLst>
              <a:ext uri="{FF2B5EF4-FFF2-40B4-BE49-F238E27FC236}">
                <a16:creationId xmlns:a16="http://schemas.microsoft.com/office/drawing/2014/main" id="{444331ED-41AA-974C-A7B7-644F4EEF2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857787" y="3140968"/>
            <a:ext cx="382901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1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1F75997-12BB-964B-8F43-18DBF410AF89}"/>
              </a:ext>
            </a:extLst>
          </p:cNvPr>
          <p:cNvSpPr>
            <a:spLocks noGrp="1"/>
          </p:cNvSpPr>
          <p:nvPr>
            <p:ph idx="1"/>
          </p:nvPr>
        </p:nvSpPr>
        <p:spPr/>
        <p:txBody>
          <a:bodyPr/>
          <a:lstStyle/>
          <a:p>
            <a:r>
              <a:rPr lang="pt-BR" altLang="pt-BR" sz="2000" noProof="0" dirty="0"/>
              <a:t>Cartilha de Segurança para Internet</a:t>
            </a:r>
          </a:p>
          <a:p>
            <a:pPr marL="342000" lvl="1" indent="0">
              <a:buNone/>
            </a:pPr>
            <a:r>
              <a:rPr lang="pt-BR" altLang="pt-BR" noProof="0" dirty="0"/>
              <a:t>Fascículo Redes</a:t>
            </a:r>
          </a:p>
          <a:p>
            <a:pPr marL="342000" lvl="1" indent="0">
              <a:buNone/>
            </a:pPr>
            <a:r>
              <a:rPr lang="pt-BR" altLang="pt-BR" sz="1800" noProof="0" dirty="0">
                <a:hlinkClick r:id="rId3">
                  <a:extLst>
                    <a:ext uri="{A12FA001-AC4F-418D-AE19-62706E023703}">
                      <ahyp:hlinkClr xmlns:ahyp="http://schemas.microsoft.com/office/drawing/2018/hyperlinkcolor" val="tx"/>
                    </a:ext>
                  </a:extLst>
                </a:hlinkClick>
              </a:rPr>
              <a:t>cartilha.cert.br/fasciculos</a:t>
            </a:r>
            <a:r>
              <a:rPr lang="pt-BR" altLang="pt-BR" sz="1800" noProof="0" dirty="0"/>
              <a:t> </a:t>
            </a:r>
          </a:p>
          <a:p>
            <a:pPr marL="457200" lvl="1" indent="0">
              <a:buNone/>
            </a:pPr>
            <a:endParaRPr lang="pt-BR" altLang="pt-BR" sz="1800" noProof="0" dirty="0"/>
          </a:p>
          <a:p>
            <a:r>
              <a:rPr lang="pt-BR" altLang="pt-BR" sz="2000" noProof="0" dirty="0"/>
              <a:t>Livro Segurança na Internet</a:t>
            </a:r>
          </a:p>
          <a:p>
            <a:pPr marL="342000" lvl="1" indent="0">
              <a:buNone/>
            </a:pPr>
            <a:r>
              <a:rPr lang="pt-BR" altLang="pt-BR" sz="1800" noProof="0" dirty="0">
                <a:hlinkClick r:id="rId4">
                  <a:extLst>
                    <a:ext uri="{A12FA001-AC4F-418D-AE19-62706E023703}">
                      <ahyp:hlinkClr xmlns:ahyp="http://schemas.microsoft.com/office/drawing/2018/hyperlinkcolor" val="tx"/>
                    </a:ext>
                  </a:extLst>
                </a:hlinkClick>
              </a:rPr>
              <a:t>cartilha.cert.br/livro</a:t>
            </a:r>
            <a:endParaRPr lang="pt-BR" sz="1800" noProof="0" dirty="0"/>
          </a:p>
        </p:txBody>
      </p:sp>
      <p:sp>
        <p:nvSpPr>
          <p:cNvPr id="2" name="Título 1">
            <a:extLst>
              <a:ext uri="{FF2B5EF4-FFF2-40B4-BE49-F238E27FC236}">
                <a16:creationId xmlns:a16="http://schemas.microsoft.com/office/drawing/2014/main" id="{61AADF05-540B-DE40-8276-1D937B8A4535}"/>
              </a:ext>
            </a:extLst>
          </p:cNvPr>
          <p:cNvSpPr>
            <a:spLocks noGrp="1"/>
          </p:cNvSpPr>
          <p:nvPr>
            <p:ph type="title"/>
          </p:nvPr>
        </p:nvSpPr>
        <p:spPr>
          <a:xfrm>
            <a:off x="457199" y="331200"/>
            <a:ext cx="8229600" cy="777875"/>
          </a:xfrm>
        </p:spPr>
        <p:txBody>
          <a:bodyPr/>
          <a:lstStyle/>
          <a:p>
            <a:r>
              <a:rPr lang="pt-BR" noProof="0" dirty="0"/>
              <a:t>Créditos</a:t>
            </a:r>
          </a:p>
        </p:txBody>
      </p:sp>
      <p:pic>
        <p:nvPicPr>
          <p:cNvPr id="5" name="Picture 4">
            <a:extLst>
              <a:ext uri="{FF2B5EF4-FFF2-40B4-BE49-F238E27FC236}">
                <a16:creationId xmlns:a16="http://schemas.microsoft.com/office/drawing/2014/main" id="{CC879F2C-1CC0-F34C-B517-221ADCA2ED6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300192" y="1440000"/>
            <a:ext cx="1854360" cy="2627010"/>
          </a:xfrm>
          <a:prstGeom prst="rect">
            <a:avLst/>
          </a:prstGeom>
          <a:noFill/>
          <a:ln w="9525">
            <a:solidFill>
              <a:srgbClr val="BFBFB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6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4A4F8A1-6857-5F4A-A1EA-49E240DD28F5}"/>
              </a:ext>
            </a:extLst>
          </p:cNvPr>
          <p:cNvSpPr>
            <a:spLocks noGrp="1"/>
          </p:cNvSpPr>
          <p:nvPr>
            <p:ph type="ctrTitle"/>
          </p:nvPr>
        </p:nvSpPr>
        <p:spPr/>
        <p:txBody>
          <a:bodyPr/>
          <a:lstStyle/>
          <a:p>
            <a:r>
              <a:rPr lang="pt-BR" altLang="pt-BR" noProof="0" dirty="0"/>
              <a:t>Riscos </a:t>
            </a:r>
            <a:br>
              <a:rPr lang="pt-BR" altLang="pt-BR" noProof="0" dirty="0"/>
            </a:br>
            <a:r>
              <a:rPr lang="pt-BR" altLang="pt-BR" noProof="0" dirty="0"/>
              <a:t>principais</a:t>
            </a:r>
          </a:p>
        </p:txBody>
      </p:sp>
      <p:pic>
        <p:nvPicPr>
          <p:cNvPr id="20483" name="Picture Placeholder 2">
            <a:extLst>
              <a:ext uri="{FF2B5EF4-FFF2-40B4-BE49-F238E27FC236}">
                <a16:creationId xmlns:a16="http://schemas.microsoft.com/office/drawing/2014/main" id="{FADDA3F6-D8A3-F44D-8ED6-69FA2274CE4C}"/>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p:blipFill>
        <p:spPr>
          <a:xfrm>
            <a:off x="1534092" y="2091998"/>
            <a:ext cx="6075816" cy="3823861"/>
          </a:xfrm>
        </p:spPr>
      </p:pic>
      <p:sp>
        <p:nvSpPr>
          <p:cNvPr id="20482" name="TextBox 1">
            <a:extLst>
              <a:ext uri="{FF2B5EF4-FFF2-40B4-BE49-F238E27FC236}">
                <a16:creationId xmlns:a16="http://schemas.microsoft.com/office/drawing/2014/main" id="{0067F7C4-7EA2-E14A-B200-B058C650CA2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949404DA-AD7C-0A4A-B013-EA2D935696DB}"/>
              </a:ext>
            </a:extLst>
          </p:cNvPr>
          <p:cNvSpPr>
            <a:spLocks noGrp="1"/>
          </p:cNvSpPr>
          <p:nvPr>
            <p:ph idx="1"/>
          </p:nvPr>
        </p:nvSpPr>
        <p:spPr/>
        <p:txBody>
          <a:bodyPr/>
          <a:lstStyle/>
          <a:p>
            <a:r>
              <a:rPr lang="pt-BR" altLang="pt-BR" noProof="0" dirty="0"/>
              <a:t>Independente do tipo de tecnologia usada, um equipamento conectado à rede, seja um computador, dispositivo móvel, </a:t>
            </a:r>
            <a:r>
              <a:rPr lang="pt-BR" altLang="pt-BR" i="1" noProof="0" dirty="0"/>
              <a:t>modem</a:t>
            </a:r>
            <a:r>
              <a:rPr lang="pt-BR" altLang="pt-BR" noProof="0" dirty="0"/>
              <a:t> ou roteador, pode ser invadido ou infectado por meio: </a:t>
            </a:r>
          </a:p>
          <a:p>
            <a:pPr lvl="1"/>
            <a:r>
              <a:rPr lang="pt-BR" altLang="pt-BR" noProof="0" dirty="0"/>
              <a:t>de falhas de configuração</a:t>
            </a:r>
          </a:p>
          <a:p>
            <a:pPr lvl="1"/>
            <a:r>
              <a:rPr lang="pt-BR" altLang="pt-BR" noProof="0" dirty="0"/>
              <a:t>da ação de códigos maliciosos </a:t>
            </a:r>
          </a:p>
          <a:p>
            <a:pPr lvl="1"/>
            <a:r>
              <a:rPr lang="pt-BR" altLang="pt-BR" noProof="0" dirty="0"/>
              <a:t>da exploração de vulnerabilidades </a:t>
            </a:r>
          </a:p>
          <a:p>
            <a:pPr lvl="1"/>
            <a:r>
              <a:rPr lang="pt-BR" altLang="pt-BR" noProof="0" dirty="0"/>
              <a:t>de ataques de força bruta, pelo uso de:</a:t>
            </a:r>
          </a:p>
          <a:p>
            <a:pPr lvl="2"/>
            <a:r>
              <a:rPr lang="pt-BR" altLang="pt-BR" noProof="0" dirty="0"/>
              <a:t>senhas fracas</a:t>
            </a:r>
          </a:p>
          <a:p>
            <a:pPr lvl="2"/>
            <a:r>
              <a:rPr lang="pt-BR" altLang="pt-BR" noProof="0" dirty="0"/>
              <a:t>senhas padrão</a:t>
            </a:r>
          </a:p>
          <a:p>
            <a:pPr lvl="2"/>
            <a:r>
              <a:rPr lang="pt-BR" altLang="pt-BR" noProof="0" dirty="0"/>
              <a:t>senhas de conhecimento dos atacantes         </a:t>
            </a:r>
          </a:p>
        </p:txBody>
      </p:sp>
      <p:sp>
        <p:nvSpPr>
          <p:cNvPr id="22529" name="Title 1">
            <a:extLst>
              <a:ext uri="{FF2B5EF4-FFF2-40B4-BE49-F238E27FC236}">
                <a16:creationId xmlns:a16="http://schemas.microsoft.com/office/drawing/2014/main" id="{84DD49BE-5FCD-8A4E-B7B4-C390E253C415}"/>
              </a:ext>
            </a:extLst>
          </p:cNvPr>
          <p:cNvSpPr>
            <a:spLocks noGrp="1"/>
          </p:cNvSpPr>
          <p:nvPr>
            <p:ph type="title"/>
          </p:nvPr>
        </p:nvSpPr>
        <p:spPr>
          <a:xfrm>
            <a:off x="457199" y="331200"/>
            <a:ext cx="8229600" cy="777875"/>
          </a:xfrm>
        </p:spPr>
        <p:txBody>
          <a:bodyPr/>
          <a:lstStyle/>
          <a:p>
            <a:r>
              <a:rPr lang="pt-BR" altLang="pt-BR" noProof="0" dirty="0"/>
              <a:t>Riscos principais (1/3)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7D940AFA-7598-9246-9A87-B9B0B14BC5B3}"/>
              </a:ext>
            </a:extLst>
          </p:cNvPr>
          <p:cNvSpPr>
            <a:spLocks noGrp="1"/>
          </p:cNvSpPr>
          <p:nvPr>
            <p:ph idx="1"/>
          </p:nvPr>
        </p:nvSpPr>
        <p:spPr/>
        <p:txBody>
          <a:bodyPr/>
          <a:lstStyle/>
          <a:p>
            <a:r>
              <a:rPr lang="pt-BR" altLang="pt-BR" noProof="0" dirty="0"/>
              <a:t>Após invadido ou infectado ele pode, de acordo com suas características:</a:t>
            </a:r>
          </a:p>
          <a:p>
            <a:pPr lvl="1"/>
            <a:r>
              <a:rPr lang="pt-BR" altLang="pt-BR" noProof="0" dirty="0"/>
              <a:t>ser usado em atividades maliciosas, como:</a:t>
            </a:r>
          </a:p>
          <a:p>
            <a:pPr lvl="2"/>
            <a:r>
              <a:rPr lang="pt-BR" altLang="pt-BR" dirty="0"/>
              <a:t>esconder a real identidade do atacante</a:t>
            </a:r>
          </a:p>
          <a:p>
            <a:pPr lvl="2"/>
            <a:r>
              <a:rPr lang="pt-BR" altLang="pt-BR" noProof="0" dirty="0"/>
              <a:t>participar de </a:t>
            </a:r>
            <a:r>
              <a:rPr lang="pt-BR" altLang="pt-BR" i="1" noProof="0" dirty="0"/>
              <a:t>botnets</a:t>
            </a:r>
          </a:p>
          <a:p>
            <a:pPr lvl="2"/>
            <a:r>
              <a:rPr lang="pt-BR" altLang="pt-BR" noProof="0" dirty="0"/>
              <a:t>propagar códigos maliciosos</a:t>
            </a:r>
          </a:p>
          <a:p>
            <a:pPr lvl="1"/>
            <a:r>
              <a:rPr lang="pt-BR" altLang="pt-BR" noProof="0" dirty="0"/>
              <a:t>estar sujeito a ameaças, como:</a:t>
            </a:r>
          </a:p>
          <a:p>
            <a:pPr lvl="2"/>
            <a:r>
              <a:rPr lang="pt-BR" altLang="pt-BR" noProof="0" dirty="0"/>
              <a:t>furto de dados</a:t>
            </a:r>
          </a:p>
          <a:p>
            <a:pPr lvl="2"/>
            <a:r>
              <a:rPr lang="pt-BR" altLang="pt-BR" noProof="0" dirty="0"/>
              <a:t>uso indevido de recursos</a:t>
            </a:r>
          </a:p>
        </p:txBody>
      </p:sp>
      <p:sp>
        <p:nvSpPr>
          <p:cNvPr id="24577" name="Title 1">
            <a:extLst>
              <a:ext uri="{FF2B5EF4-FFF2-40B4-BE49-F238E27FC236}">
                <a16:creationId xmlns:a16="http://schemas.microsoft.com/office/drawing/2014/main" id="{F4898A44-0CCE-F24E-8294-E6818A3E428A}"/>
              </a:ext>
            </a:extLst>
          </p:cNvPr>
          <p:cNvSpPr>
            <a:spLocks noGrp="1"/>
          </p:cNvSpPr>
          <p:nvPr>
            <p:ph type="title"/>
          </p:nvPr>
        </p:nvSpPr>
        <p:spPr>
          <a:xfrm>
            <a:off x="457199" y="331200"/>
            <a:ext cx="8229600" cy="777875"/>
          </a:xfrm>
        </p:spPr>
        <p:txBody>
          <a:bodyPr/>
          <a:lstStyle/>
          <a:p>
            <a:r>
              <a:rPr lang="pt-BR" altLang="pt-BR" noProof="0" dirty="0"/>
              <a:t>Riscos principais (2/3)</a:t>
            </a:r>
          </a:p>
        </p:txBody>
      </p:sp>
      <p:pic>
        <p:nvPicPr>
          <p:cNvPr id="4" name="Picture 2">
            <a:extLst>
              <a:ext uri="{FF2B5EF4-FFF2-40B4-BE49-F238E27FC236}">
                <a16:creationId xmlns:a16="http://schemas.microsoft.com/office/drawing/2014/main" id="{CE0080F9-2F38-C840-8746-90DE359FE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150490" y="3429000"/>
            <a:ext cx="3536309" cy="250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E005A97B-CE42-E446-A09A-906F6B60E76D}"/>
              </a:ext>
            </a:extLst>
          </p:cNvPr>
          <p:cNvSpPr>
            <a:spLocks noGrp="1"/>
          </p:cNvSpPr>
          <p:nvPr>
            <p:ph idx="1"/>
          </p:nvPr>
        </p:nvSpPr>
        <p:spPr/>
        <p:txBody>
          <a:bodyPr/>
          <a:lstStyle/>
          <a:p>
            <a:r>
              <a:rPr lang="pt-BR" altLang="pt-BR" noProof="0" dirty="0"/>
              <a:t>Um atacante pode, por exemplo:</a:t>
            </a:r>
          </a:p>
          <a:p>
            <a:pPr lvl="1"/>
            <a:r>
              <a:rPr lang="pt-BR" altLang="pt-BR" sz="1800" noProof="0" dirty="0"/>
              <a:t>disponibilizar uma rede insegura ou fingir ser uma rede conhecida, induzir os dispositivos a se conectarem a ela e, então, capturar dados (ataque de personificação)</a:t>
            </a:r>
          </a:p>
          <a:p>
            <a:pPr lvl="1"/>
            <a:r>
              <a:rPr lang="pt-BR" altLang="pt-BR" sz="1800" noProof="0" dirty="0"/>
              <a:t>invadir um equipamento de rede, alterar as configurações e direcionar as conexões para </a:t>
            </a:r>
            <a:r>
              <a:rPr lang="pt-BR" altLang="pt-BR" sz="1800" i="1" noProof="0" dirty="0"/>
              <a:t>sites</a:t>
            </a:r>
            <a:r>
              <a:rPr lang="pt-BR" altLang="pt-BR" sz="1800" noProof="0" dirty="0"/>
              <a:t> fraudulentos</a:t>
            </a:r>
          </a:p>
          <a:p>
            <a:pPr lvl="1"/>
            <a:r>
              <a:rPr lang="pt-BR" altLang="pt-BR" sz="1800" noProof="0" dirty="0"/>
              <a:t>interceptar o tráfego e coletar dados que estejam sendo transmitidos sem o uso de criptografia (</a:t>
            </a:r>
            <a:r>
              <a:rPr lang="pt-BR" altLang="pt-BR" sz="1800" i="1" noProof="0" dirty="0"/>
              <a:t>sniffing</a:t>
            </a:r>
            <a:r>
              <a:rPr lang="pt-BR" altLang="pt-BR" sz="1800" noProof="0" dirty="0"/>
              <a:t>)</a:t>
            </a:r>
          </a:p>
          <a:p>
            <a:pPr lvl="1"/>
            <a:r>
              <a:rPr lang="pt-BR" altLang="pt-BR" sz="1800" noProof="0" dirty="0"/>
              <a:t>fazer varreduras na rede (</a:t>
            </a:r>
            <a:r>
              <a:rPr lang="pt-BR" altLang="pt-BR" sz="1800" i="1" noProof="0" dirty="0"/>
              <a:t>scan</a:t>
            </a:r>
            <a:r>
              <a:rPr lang="pt-BR" altLang="pt-BR" sz="1800" noProof="0" dirty="0"/>
              <a:t>), a fim de descobrir outros computadores e, então, tentar executar ações maliciosas, como ganhar acesso e explorar vulnerabilidades </a:t>
            </a:r>
          </a:p>
          <a:p>
            <a:pPr lvl="1"/>
            <a:r>
              <a:rPr lang="pt-BR" altLang="pt-BR" sz="1800" noProof="0" dirty="0"/>
              <a:t>usar a rede para enviar grande volume de dados para um computador, até torná-lo inoperante ou incapaz de se comunicar (DoS)</a:t>
            </a:r>
          </a:p>
        </p:txBody>
      </p:sp>
      <p:sp>
        <p:nvSpPr>
          <p:cNvPr id="26625" name="Title 4">
            <a:extLst>
              <a:ext uri="{FF2B5EF4-FFF2-40B4-BE49-F238E27FC236}">
                <a16:creationId xmlns:a16="http://schemas.microsoft.com/office/drawing/2014/main" id="{3CB074F9-C989-8E44-A3FF-6DFFCB26912B}"/>
              </a:ext>
            </a:extLst>
          </p:cNvPr>
          <p:cNvSpPr>
            <a:spLocks noGrp="1"/>
          </p:cNvSpPr>
          <p:nvPr>
            <p:ph type="title"/>
          </p:nvPr>
        </p:nvSpPr>
        <p:spPr>
          <a:xfrm>
            <a:off x="457199" y="331200"/>
            <a:ext cx="8229600" cy="777875"/>
          </a:xfrm>
        </p:spPr>
        <p:txBody>
          <a:bodyPr/>
          <a:lstStyle/>
          <a:p>
            <a:r>
              <a:rPr lang="pt-BR" altLang="pt-BR" noProof="0" dirty="0"/>
              <a:t>Riscos principais (3/3)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FD8B31E9-F881-BC49-BC11-7F3AF4FE6F57}"/>
              </a:ext>
            </a:extLst>
          </p:cNvPr>
          <p:cNvSpPr>
            <a:spLocks noGrp="1"/>
          </p:cNvSpPr>
          <p:nvPr>
            <p:ph type="ctrTitle"/>
          </p:nvPr>
        </p:nvSpPr>
        <p:spPr/>
        <p:txBody>
          <a:bodyPr/>
          <a:lstStyle/>
          <a:p>
            <a:r>
              <a:rPr lang="pt-BR" altLang="pt-BR" noProof="0" dirty="0"/>
              <a:t>Cuidados gerais</a:t>
            </a:r>
            <a:br>
              <a:rPr lang="pt-BR" altLang="pt-BR" noProof="0" dirty="0"/>
            </a:br>
            <a:r>
              <a:rPr lang="pt-BR" altLang="pt-BR" noProof="0" dirty="0"/>
              <a:t> a serem tomados</a:t>
            </a:r>
          </a:p>
        </p:txBody>
      </p:sp>
      <p:pic>
        <p:nvPicPr>
          <p:cNvPr id="28675" name="Picture Placeholder 2">
            <a:extLst>
              <a:ext uri="{FF2B5EF4-FFF2-40B4-BE49-F238E27FC236}">
                <a16:creationId xmlns:a16="http://schemas.microsoft.com/office/drawing/2014/main" id="{472EB09C-598A-704A-9BE3-D8D03F88DDDD}"/>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p:blipFill>
        <p:spPr>
          <a:xfrm>
            <a:off x="1685069" y="2020555"/>
            <a:ext cx="5773861" cy="3807304"/>
          </a:xfrm>
        </p:spPr>
      </p:pic>
      <p:sp>
        <p:nvSpPr>
          <p:cNvPr id="28674" name="TextBox 1">
            <a:extLst>
              <a:ext uri="{FF2B5EF4-FFF2-40B4-BE49-F238E27FC236}">
                <a16:creationId xmlns:a16="http://schemas.microsoft.com/office/drawing/2014/main" id="{2FC0984A-1FB0-344C-BE0C-19B872B99904}"/>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571455E1-ABD0-7243-983D-7D6FBED930D5}"/>
              </a:ext>
            </a:extLst>
          </p:cNvPr>
          <p:cNvSpPr>
            <a:spLocks noGrp="1"/>
          </p:cNvSpPr>
          <p:nvPr>
            <p:ph idx="1"/>
          </p:nvPr>
        </p:nvSpPr>
        <p:spPr/>
        <p:txBody>
          <a:bodyPr/>
          <a:lstStyle/>
          <a:p>
            <a:r>
              <a:rPr lang="pt-BR" altLang="pt-BR" noProof="0" dirty="0"/>
              <a:t>Proteja seus equipamentos de rede</a:t>
            </a:r>
          </a:p>
          <a:p>
            <a:pPr lvl="1"/>
            <a:r>
              <a:rPr lang="pt-BR" altLang="pt-BR" noProof="0" dirty="0"/>
              <a:t>atualize o </a:t>
            </a:r>
            <a:r>
              <a:rPr lang="pt-BR" altLang="pt-BR" i="1" noProof="0" dirty="0"/>
              <a:t>firmware</a:t>
            </a:r>
          </a:p>
          <a:p>
            <a:pPr lvl="2"/>
            <a:r>
              <a:rPr lang="pt-BR" altLang="pt-BR" noProof="0" dirty="0"/>
              <a:t>seja cuidadoso ao fazer a atualização</a:t>
            </a:r>
          </a:p>
          <a:p>
            <a:pPr lvl="2"/>
            <a:r>
              <a:rPr lang="pt-BR" altLang="pt-BR" noProof="0" dirty="0"/>
              <a:t>verifique no </a:t>
            </a:r>
            <a:r>
              <a:rPr lang="pt-BR" altLang="pt-BR" i="1" noProof="0" dirty="0"/>
              <a:t>site</a:t>
            </a:r>
            <a:r>
              <a:rPr lang="pt-BR" altLang="pt-BR" noProof="0" dirty="0"/>
              <a:t> do fabricante os detalhes do procedimento</a:t>
            </a:r>
          </a:p>
          <a:p>
            <a:pPr lvl="2"/>
            <a:r>
              <a:rPr lang="pt-BR" altLang="pt-BR" noProof="0" dirty="0"/>
              <a:t>se necessário peça ajuda a alguém mais experiente</a:t>
            </a:r>
          </a:p>
          <a:p>
            <a:pPr lvl="1"/>
            <a:r>
              <a:rPr lang="pt-BR" altLang="pt-BR" noProof="0" dirty="0"/>
              <a:t>altere a senha de administração</a:t>
            </a:r>
          </a:p>
          <a:p>
            <a:pPr lvl="2"/>
            <a:r>
              <a:rPr lang="pt-BR" altLang="pt-BR" noProof="0" dirty="0"/>
              <a:t>use senhas bem elaboradas, com grande quantidade de caracteres e que não contenham dados pessoais, palavras conhecidas e sequências de teclado</a:t>
            </a:r>
          </a:p>
          <a:p>
            <a:pPr lvl="2"/>
            <a:r>
              <a:rPr lang="pt-BR" altLang="pt-BR" noProof="0" dirty="0"/>
              <a:t>lembre-se de guardar tanto a senha nova como a original</a:t>
            </a:r>
          </a:p>
          <a:p>
            <a:pPr lvl="2"/>
            <a:r>
              <a:rPr lang="pt-BR" altLang="pt-BR" noProof="0" dirty="0"/>
              <a:t>restaure a senha original somente quando necessário</a:t>
            </a:r>
          </a:p>
        </p:txBody>
      </p:sp>
      <p:sp>
        <p:nvSpPr>
          <p:cNvPr id="30721" name="Title 1">
            <a:extLst>
              <a:ext uri="{FF2B5EF4-FFF2-40B4-BE49-F238E27FC236}">
                <a16:creationId xmlns:a16="http://schemas.microsoft.com/office/drawing/2014/main" id="{690B4A72-5913-174B-94E3-0B3DB3C24822}"/>
              </a:ext>
            </a:extLst>
          </p:cNvPr>
          <p:cNvSpPr>
            <a:spLocks noGrp="1"/>
          </p:cNvSpPr>
          <p:nvPr>
            <p:ph type="title"/>
          </p:nvPr>
        </p:nvSpPr>
        <p:spPr>
          <a:xfrm>
            <a:off x="457199" y="331200"/>
            <a:ext cx="8229600" cy="777875"/>
          </a:xfrm>
        </p:spPr>
        <p:txBody>
          <a:bodyPr/>
          <a:lstStyle/>
          <a:p>
            <a:r>
              <a:rPr lang="pt-BR" altLang="pt-BR" noProof="0" dirty="0"/>
              <a:t>Cuidados gerais (1/3)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A751F3-1A82-EF4B-9BBF-6C5885E2AEBF}"/>
              </a:ext>
            </a:extLst>
          </p:cNvPr>
          <p:cNvSpPr>
            <a:spLocks noGrp="1"/>
          </p:cNvSpPr>
          <p:nvPr>
            <p:ph idx="1"/>
          </p:nvPr>
        </p:nvSpPr>
        <p:spPr/>
        <p:txBody>
          <a:bodyPr/>
          <a:lstStyle/>
          <a:p>
            <a:r>
              <a:rPr lang="pt-BR" altLang="pt-BR" noProof="0" dirty="0"/>
              <a:t>Proteja seus computadores e dispositivos móveis</a:t>
            </a:r>
          </a:p>
          <a:p>
            <a:pPr lvl="1"/>
            <a:r>
              <a:rPr lang="pt-BR" altLang="pt-BR" noProof="0" dirty="0"/>
              <a:t>mantenha-os atualizados, com as versões mais recentes e com todas as atualizações aplicadas</a:t>
            </a:r>
          </a:p>
          <a:p>
            <a:pPr lvl="1"/>
            <a:r>
              <a:rPr lang="pt-BR" altLang="pt-BR" noProof="0" dirty="0"/>
              <a:t>utilize e mantenha atualizados mecanismos de segurança, como antivírus e </a:t>
            </a:r>
            <a:r>
              <a:rPr lang="pt-BR" altLang="pt-BR" i="1" noProof="0" dirty="0"/>
              <a:t>firewall</a:t>
            </a:r>
            <a:r>
              <a:rPr lang="pt-BR" altLang="pt-BR" noProof="0" dirty="0"/>
              <a:t> pessoal</a:t>
            </a:r>
          </a:p>
          <a:p>
            <a:pPr lvl="1"/>
            <a:r>
              <a:rPr lang="pt-BR" altLang="pt-BR" noProof="0" dirty="0"/>
              <a:t>desative a função de compartilhamento de recursos, somente a ative quando necessário e usando senhas bem elaboradas</a:t>
            </a:r>
          </a:p>
          <a:p>
            <a:pPr lvl="1"/>
            <a:r>
              <a:rPr lang="pt-BR" altLang="pt-BR" noProof="0" dirty="0"/>
              <a:t>ative as interfaces Wi-Fi e </a:t>
            </a:r>
            <a:r>
              <a:rPr lang="pt-BR" altLang="pt-BR" i="1" noProof="0" dirty="0"/>
              <a:t>bluetooth</a:t>
            </a:r>
            <a:r>
              <a:rPr lang="pt-BR" altLang="pt-BR" noProof="0" dirty="0"/>
              <a:t> somente quando for usá-las e desabilite-as após o uso</a:t>
            </a:r>
          </a:p>
        </p:txBody>
      </p:sp>
      <p:sp>
        <p:nvSpPr>
          <p:cNvPr id="32769" name="Title 1">
            <a:extLst>
              <a:ext uri="{FF2B5EF4-FFF2-40B4-BE49-F238E27FC236}">
                <a16:creationId xmlns:a16="http://schemas.microsoft.com/office/drawing/2014/main" id="{9F99FFE9-F82B-C044-80B4-E65BD8BA6302}"/>
              </a:ext>
            </a:extLst>
          </p:cNvPr>
          <p:cNvSpPr>
            <a:spLocks noGrp="1"/>
          </p:cNvSpPr>
          <p:nvPr>
            <p:ph type="title"/>
          </p:nvPr>
        </p:nvSpPr>
        <p:spPr>
          <a:xfrm>
            <a:off x="457199" y="331200"/>
            <a:ext cx="8229600" cy="777875"/>
          </a:xfrm>
        </p:spPr>
        <p:txBody>
          <a:bodyPr/>
          <a:lstStyle/>
          <a:p>
            <a:r>
              <a:rPr lang="pt-BR" altLang="pt-BR" noProof="0" dirty="0"/>
              <a:t>Cuidados gerais (2/3)</a:t>
            </a:r>
          </a:p>
        </p:txBody>
      </p:sp>
    </p:spTree>
  </p:cSld>
  <p:clrMapOvr>
    <a:masterClrMapping/>
  </p:clrMapOvr>
</p:sld>
</file>

<file path=ppt/theme/theme1.xml><?xml version="1.0" encoding="utf-8"?>
<a:theme xmlns:a="http://schemas.openxmlformats.org/drawingml/2006/main" name="Office Theme">
  <a:themeElements>
    <a:clrScheme name="Fascículo Redes">
      <a:dk1>
        <a:srgbClr val="000000"/>
      </a:dk1>
      <a:lt1>
        <a:srgbClr val="FFFFFF"/>
      </a:lt1>
      <a:dk2>
        <a:srgbClr val="000000"/>
      </a:dk2>
      <a:lt2>
        <a:srgbClr val="EEECE1"/>
      </a:lt2>
      <a:accent1>
        <a:srgbClr val="0588A3"/>
      </a:accent1>
      <a:accent2>
        <a:srgbClr val="ED713E"/>
      </a:accent2>
      <a:accent3>
        <a:srgbClr val="A3A3A3"/>
      </a:accent3>
      <a:accent4>
        <a:srgbClr val="8064A2"/>
      </a:accent4>
      <a:accent5>
        <a:srgbClr val="4BACC6"/>
      </a:accent5>
      <a:accent6>
        <a:srgbClr val="F79646"/>
      </a:accent6>
      <a:hlink>
        <a:srgbClr val="ED713E"/>
      </a:hlink>
      <a:folHlink>
        <a:srgbClr val="ED71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Redes">
      <a:dk1>
        <a:srgbClr val="000000"/>
      </a:dk1>
      <a:lt1>
        <a:srgbClr val="FFFFFF"/>
      </a:lt1>
      <a:dk2>
        <a:srgbClr val="000000"/>
      </a:dk2>
      <a:lt2>
        <a:srgbClr val="EEECE1"/>
      </a:lt2>
      <a:accent1>
        <a:srgbClr val="0588A3"/>
      </a:accent1>
      <a:accent2>
        <a:srgbClr val="ED713E"/>
      </a:accent2>
      <a:accent3>
        <a:srgbClr val="A3A3A3"/>
      </a:accent3>
      <a:accent4>
        <a:srgbClr val="8064A2"/>
      </a:accent4>
      <a:accent5>
        <a:srgbClr val="4BACC6"/>
      </a:accent5>
      <a:accent6>
        <a:srgbClr val="F79646"/>
      </a:accent6>
      <a:hlink>
        <a:srgbClr val="ED713E"/>
      </a:hlink>
      <a:folHlink>
        <a:srgbClr val="ED71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19431</TotalTime>
  <Words>5075</Words>
  <Application>Microsoft Macintosh PowerPoint</Application>
  <PresentationFormat>On-screen Show (4:3)</PresentationFormat>
  <Paragraphs>368</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Arial Black</vt:lpstr>
      <vt:lpstr>Office Theme</vt:lpstr>
      <vt:lpstr>PowerPoint Presentation</vt:lpstr>
      <vt:lpstr>Agenda</vt:lpstr>
      <vt:lpstr>Riscos  principais</vt:lpstr>
      <vt:lpstr>Riscos principais (1/3)</vt:lpstr>
      <vt:lpstr>Riscos principais (2/3)</vt:lpstr>
      <vt:lpstr>Riscos principais (3/3)</vt:lpstr>
      <vt:lpstr>Cuidados gerais  a serem tomados</vt:lpstr>
      <vt:lpstr>Cuidados gerais (1/3)</vt:lpstr>
      <vt:lpstr>Cuidados gerais (2/3)</vt:lpstr>
      <vt:lpstr>Cuidados gerais (3/3)</vt:lpstr>
      <vt:lpstr>Configurando o acesso  Internet da sua casa</vt:lpstr>
      <vt:lpstr>Acesso residencial</vt:lpstr>
      <vt:lpstr>Dicas de configuração</vt:lpstr>
      <vt:lpstr>Configurando uma rede  Wi-Fi doméstica</vt:lpstr>
      <vt:lpstr>Rede Wi-Fi doméstica</vt:lpstr>
      <vt:lpstr>Dicas de configuração (1/2)</vt:lpstr>
      <vt:lpstr>Dicas de configuração (2/2)</vt:lpstr>
      <vt:lpstr>Cuidados ao se conectar  a redes Wi-Fi</vt:lpstr>
      <vt:lpstr>Wi-Fi – Cuidados ao conectar (1/4)</vt:lpstr>
      <vt:lpstr>Wi-Fi – Cuidados ao conectar (2/4)</vt:lpstr>
      <vt:lpstr>Wi-Fi – Cuidados ao conectar (3/4)</vt:lpstr>
      <vt:lpstr>Wi-Fi – Cuidados ao conectar (4/4)</vt:lpstr>
      <vt:lpstr>Cuidados ao usar  redes móveis (3G/4G)</vt:lpstr>
      <vt:lpstr>Redes móveis – Cuidados </vt:lpstr>
      <vt:lpstr>Cuidados ao usar  conexões bluetooth</vt:lpstr>
      <vt:lpstr>Bluetooth – Cuidados (1/2)</vt:lpstr>
      <vt:lpstr>Bluetooth – Cuidados (2/2)</vt:lpstr>
      <vt:lpstr>Saiba mais</vt:lpstr>
      <vt:lpstr>Créditos</vt:lpstr>
    </vt:vector>
  </TitlesOfParts>
  <Manager/>
  <Company>NIC.br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 Cartilha de Segurança para Internet</dc:title>
  <dc:subject>Redes - Cartilha de Segurança para Internet</dc:subject>
  <dc:creator>CERT.br / NIC.br</dc:creator>
  <cp:keywords>cartilha, segurança, Internet, fascículo, riscos, prevenção, proteção, cuidados, redes, wi-fi, bluetooth, 3G, 4G, banda larga, golpes</cp:keywords>
  <dc:description/>
  <cp:lastModifiedBy>Miriam von Zuben</cp:lastModifiedBy>
  <cp:revision>889</cp:revision>
  <cp:lastPrinted>2021-06-10T13:33:11Z</cp:lastPrinted>
  <dcterms:created xsi:type="dcterms:W3CDTF">2012-08-02T20:00:10Z</dcterms:created>
  <dcterms:modified xsi:type="dcterms:W3CDTF">2021-06-10T13:33:17Z</dcterms:modified>
  <cp:category/>
</cp:coreProperties>
</file>