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47"/>
  </p:notesMasterIdLst>
  <p:handoutMasterIdLst>
    <p:handoutMasterId r:id="rId48"/>
  </p:handoutMasterIdLst>
  <p:sldIdLst>
    <p:sldId id="540" r:id="rId2"/>
    <p:sldId id="541" r:id="rId3"/>
    <p:sldId id="472" r:id="rId4"/>
    <p:sldId id="537" r:id="rId5"/>
    <p:sldId id="538" r:id="rId6"/>
    <p:sldId id="514" r:id="rId7"/>
    <p:sldId id="532" r:id="rId8"/>
    <p:sldId id="533" r:id="rId9"/>
    <p:sldId id="534" r:id="rId10"/>
    <p:sldId id="535" r:id="rId11"/>
    <p:sldId id="536" r:id="rId12"/>
    <p:sldId id="515" r:id="rId13"/>
    <p:sldId id="558" r:id="rId14"/>
    <p:sldId id="542" r:id="rId15"/>
    <p:sldId id="527" r:id="rId16"/>
    <p:sldId id="543" r:id="rId17"/>
    <p:sldId id="544" r:id="rId18"/>
    <p:sldId id="545" r:id="rId19"/>
    <p:sldId id="546" r:id="rId20"/>
    <p:sldId id="547" r:id="rId21"/>
    <p:sldId id="331" r:id="rId22"/>
    <p:sldId id="557" r:id="rId23"/>
    <p:sldId id="549" r:id="rId24"/>
    <p:sldId id="550" r:id="rId25"/>
    <p:sldId id="551" r:id="rId26"/>
    <p:sldId id="552" r:id="rId27"/>
    <p:sldId id="553" r:id="rId28"/>
    <p:sldId id="554" r:id="rId29"/>
    <p:sldId id="555" r:id="rId30"/>
    <p:sldId id="531" r:id="rId31"/>
    <p:sldId id="528" r:id="rId32"/>
    <p:sldId id="530" r:id="rId33"/>
    <p:sldId id="523" r:id="rId34"/>
    <p:sldId id="525" r:id="rId35"/>
    <p:sldId id="526" r:id="rId36"/>
    <p:sldId id="516" r:id="rId37"/>
    <p:sldId id="520" r:id="rId38"/>
    <p:sldId id="521" r:id="rId39"/>
    <p:sldId id="522" r:id="rId40"/>
    <p:sldId id="517" r:id="rId41"/>
    <p:sldId id="556" r:id="rId42"/>
    <p:sldId id="518" r:id="rId43"/>
    <p:sldId id="519" r:id="rId44"/>
    <p:sldId id="512" r:id="rId45"/>
    <p:sldId id="311" r:id="rId46"/>
  </p:sldIdLst>
  <p:sldSz cx="9144000" cy="6858000" type="screen4x3"/>
  <p:notesSz cx="6858000" cy="9144000"/>
  <p:defaultTextStyle>
    <a:defPPr>
      <a:defRPr lang="pt-BR"/>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60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10"/>
    <p:restoredTop sz="71156"/>
  </p:normalViewPr>
  <p:slideViewPr>
    <p:cSldViewPr>
      <p:cViewPr varScale="1">
        <p:scale>
          <a:sx n="89" d="100"/>
          <a:sy n="89" d="100"/>
        </p:scale>
        <p:origin x="1848" y="168"/>
      </p:cViewPr>
      <p:guideLst>
        <p:guide orient="horz" pos="2160"/>
        <p:guide pos="3606"/>
      </p:guideLst>
    </p:cSldViewPr>
  </p:slideViewPr>
  <p:outlineViewPr>
    <p:cViewPr>
      <p:scale>
        <a:sx n="33" d="100"/>
        <a:sy n="33" d="100"/>
      </p:scale>
      <p:origin x="0" y="-3952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33" d="100"/>
          <a:sy n="133" d="100"/>
        </p:scale>
        <p:origin x="3720"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5DCB22-4FFF-1543-A6F0-2B6C99A5E316}"/>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r>
              <a:rPr lang="en-US" altLang="pt-BR"/>
              <a:t>Proteja os seus dados e os da sua empresa</a:t>
            </a:r>
          </a:p>
        </p:txBody>
      </p:sp>
      <p:sp>
        <p:nvSpPr>
          <p:cNvPr id="3" name="Date Placeholder 2">
            <a:extLst>
              <a:ext uri="{FF2B5EF4-FFF2-40B4-BE49-F238E27FC236}">
                <a16:creationId xmlns:a16="http://schemas.microsoft.com/office/drawing/2014/main" id="{DD356304-535C-8149-855E-349075EF170F}"/>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A5953EF-CFB9-C64C-A8BC-AF92BC81F298}" type="datetime1">
              <a:rPr lang="en-US" altLang="pt-BR"/>
              <a:pPr/>
              <a:t>9/1/24</a:t>
            </a:fld>
            <a:endParaRPr lang="en-US" altLang="pt-BR"/>
          </a:p>
        </p:txBody>
      </p:sp>
      <p:sp>
        <p:nvSpPr>
          <p:cNvPr id="4" name="Footer Placeholder 3">
            <a:extLst>
              <a:ext uri="{FF2B5EF4-FFF2-40B4-BE49-F238E27FC236}">
                <a16:creationId xmlns:a16="http://schemas.microsoft.com/office/drawing/2014/main" id="{631E6073-80E5-1549-B9CA-2BD56E93EC9B}"/>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mn-cs"/>
              </a:defRPr>
            </a:lvl1pPr>
          </a:lstStyle>
          <a:p>
            <a:pPr>
              <a:defRPr/>
            </a:pPr>
            <a:r>
              <a:rPr lang="en-US"/>
              <a:t>https://cartilha.cert.br/fasciculos/</a:t>
            </a:r>
          </a:p>
        </p:txBody>
      </p:sp>
      <p:sp>
        <p:nvSpPr>
          <p:cNvPr id="5" name="Slide Number Placeholder 4">
            <a:extLst>
              <a:ext uri="{FF2B5EF4-FFF2-40B4-BE49-F238E27FC236}">
                <a16:creationId xmlns:a16="http://schemas.microsoft.com/office/drawing/2014/main" id="{557DD7F6-7732-4449-9571-B08F9B8358B1}"/>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22889B1-3F36-1241-90F3-28A11471955A}" type="slidenum">
              <a:rPr lang="en-US" altLang="pt-BR"/>
              <a:pPr/>
              <a:t>‹#›</a:t>
            </a:fld>
            <a:endParaRPr lang="en-US" altLang="pt-B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7063B-EC35-AF45-9068-66AC4A2B01D6}"/>
              </a:ext>
            </a:extLst>
          </p:cNvPr>
          <p:cNvSpPr>
            <a:spLocks noGrp="1"/>
          </p:cNvSpPr>
          <p:nvPr>
            <p:ph type="hdr" sz="quarter"/>
          </p:nvPr>
        </p:nvSpPr>
        <p:spPr>
          <a:xfrm>
            <a:off x="0" y="0"/>
            <a:ext cx="3212976"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r>
              <a:rPr lang="en-US" altLang="pt-BR" dirty="0" err="1"/>
              <a:t>Proteja</a:t>
            </a:r>
            <a:r>
              <a:rPr lang="en-US" altLang="pt-BR" dirty="0"/>
              <a:t> </a:t>
            </a:r>
            <a:r>
              <a:rPr lang="en-US" altLang="pt-BR" dirty="0" err="1"/>
              <a:t>os</a:t>
            </a:r>
            <a:r>
              <a:rPr lang="en-US" altLang="pt-BR" dirty="0"/>
              <a:t> </a:t>
            </a:r>
            <a:r>
              <a:rPr lang="en-US" altLang="pt-BR" dirty="0" err="1"/>
              <a:t>seus</a:t>
            </a:r>
            <a:r>
              <a:rPr lang="en-US" altLang="pt-BR" dirty="0"/>
              <a:t> dados e </a:t>
            </a:r>
            <a:r>
              <a:rPr lang="en-US" altLang="pt-BR" dirty="0" err="1"/>
              <a:t>os</a:t>
            </a:r>
            <a:r>
              <a:rPr lang="en-US" altLang="pt-BR" dirty="0"/>
              <a:t> da </a:t>
            </a:r>
            <a:r>
              <a:rPr lang="en-US" altLang="pt-BR" dirty="0" err="1"/>
              <a:t>sua</a:t>
            </a:r>
            <a:r>
              <a:rPr lang="en-US" altLang="pt-BR" dirty="0"/>
              <a:t> </a:t>
            </a:r>
            <a:r>
              <a:rPr lang="en-US" altLang="pt-BR" dirty="0" err="1"/>
              <a:t>empresa</a:t>
            </a:r>
            <a:endParaRPr lang="en-US" altLang="pt-BR" dirty="0"/>
          </a:p>
        </p:txBody>
      </p:sp>
      <p:sp>
        <p:nvSpPr>
          <p:cNvPr id="4" name="Slide Image Placeholder 3">
            <a:extLst>
              <a:ext uri="{FF2B5EF4-FFF2-40B4-BE49-F238E27FC236}">
                <a16:creationId xmlns:a16="http://schemas.microsoft.com/office/drawing/2014/main" id="{B6F3B366-D6EC-D742-AF02-43F60A3943D7}"/>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31A2779E-9B53-9043-A697-D2DA3CC1992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US" noProof="0" dirty="0"/>
          </a:p>
        </p:txBody>
      </p:sp>
      <p:sp>
        <p:nvSpPr>
          <p:cNvPr id="6" name="Footer Placeholder 5">
            <a:extLst>
              <a:ext uri="{FF2B5EF4-FFF2-40B4-BE49-F238E27FC236}">
                <a16:creationId xmlns:a16="http://schemas.microsoft.com/office/drawing/2014/main" id="{B0E6BD6B-8E73-C142-B3A1-F2B45227920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r>
              <a:rPr lang="en-US" dirty="0"/>
              <a:t>https://</a:t>
            </a:r>
            <a:r>
              <a:rPr lang="en-US" dirty="0" err="1"/>
              <a:t>cartilha.cert.br</a:t>
            </a:r>
            <a:r>
              <a:rPr lang="en-US" dirty="0"/>
              <a:t>/</a:t>
            </a:r>
          </a:p>
        </p:txBody>
      </p:sp>
      <p:sp>
        <p:nvSpPr>
          <p:cNvPr id="7" name="Slide Number Placeholder 6">
            <a:extLst>
              <a:ext uri="{FF2B5EF4-FFF2-40B4-BE49-F238E27FC236}">
                <a16:creationId xmlns:a16="http://schemas.microsoft.com/office/drawing/2014/main" id="{E3537545-1AE8-EB49-8267-E7E8C2EECD1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288D07E-4D23-1546-9DFD-250ADA4F3763}" type="slidenum">
              <a:rPr lang="en-US" altLang="pt-BR"/>
              <a:pPr/>
              <a:t>‹#›</a:t>
            </a:fld>
            <a:endParaRPr lang="en-US" altLang="pt-BR"/>
          </a:p>
        </p:txBody>
      </p:sp>
    </p:spTree>
  </p:cSld>
  <p:clrMap bg1="lt1" tx1="dk1" bg2="lt2" tx2="dk2" accent1="accent1" accent2="accent2" accent3="accent3" accent4="accent4" accent5="accent5" accent6="accent6" hlink="hlink" folHlink="folHlink"/>
  <p:hf dt="0"/>
  <p:notesStyle>
    <a:lvl1pPr algn="just" defTabSz="457200" rtl="0" eaLnBrk="0" fontAlgn="base" hangingPunct="0">
      <a:spcBef>
        <a:spcPct val="30000"/>
      </a:spcBef>
      <a:spcAft>
        <a:spcPct val="0"/>
      </a:spcAft>
      <a:defRPr sz="1000" kern="1200">
        <a:solidFill>
          <a:schemeClr val="tx1"/>
        </a:solidFill>
        <a:latin typeface="Arial" panose="020B0604020202020204" pitchFamily="34" charset="0"/>
        <a:ea typeface="ＭＳ Ｐゴシック" charset="0"/>
        <a:cs typeface="Arial" panose="020B0604020202020204" pitchFamily="34" charset="0"/>
      </a:defRPr>
    </a:lvl1pPr>
    <a:lvl2pPr marL="457200" algn="just" defTabSz="457200" rtl="0" eaLnBrk="0" fontAlgn="base" hangingPunct="0">
      <a:spcBef>
        <a:spcPct val="30000"/>
      </a:spcBef>
      <a:spcAft>
        <a:spcPct val="0"/>
      </a:spcAft>
      <a:defRPr sz="1000" kern="1200">
        <a:solidFill>
          <a:schemeClr val="tx1"/>
        </a:solidFill>
        <a:latin typeface="Arial" panose="020B0604020202020204" pitchFamily="34" charset="0"/>
        <a:ea typeface="ＭＳ Ｐゴシック" charset="0"/>
        <a:cs typeface="Arial" panose="020B0604020202020204" pitchFamily="34" charset="0"/>
      </a:defRPr>
    </a:lvl2pPr>
    <a:lvl3pPr marL="914400" algn="just" defTabSz="457200" rtl="0" eaLnBrk="0" fontAlgn="base" hangingPunct="0">
      <a:spcBef>
        <a:spcPct val="30000"/>
      </a:spcBef>
      <a:spcAft>
        <a:spcPct val="0"/>
      </a:spcAft>
      <a:defRPr sz="1000" kern="1200">
        <a:solidFill>
          <a:schemeClr val="tx1"/>
        </a:solidFill>
        <a:latin typeface="Arial" panose="020B0604020202020204" pitchFamily="34" charset="0"/>
        <a:ea typeface="ＭＳ Ｐゴシック" charset="0"/>
        <a:cs typeface="Arial" panose="020B0604020202020204" pitchFamily="34" charset="0"/>
      </a:defRPr>
    </a:lvl3pPr>
    <a:lvl4pPr marL="1371600" algn="just" defTabSz="457200" rtl="0" eaLnBrk="0" fontAlgn="base" hangingPunct="0">
      <a:spcBef>
        <a:spcPct val="30000"/>
      </a:spcBef>
      <a:spcAft>
        <a:spcPct val="0"/>
      </a:spcAft>
      <a:defRPr sz="1000" kern="1200">
        <a:solidFill>
          <a:schemeClr val="tx1"/>
        </a:solidFill>
        <a:latin typeface="Arial" panose="020B0604020202020204" pitchFamily="34" charset="0"/>
        <a:ea typeface="ＭＳ Ｐゴシック" charset="0"/>
        <a:cs typeface="Arial" panose="020B0604020202020204" pitchFamily="34" charset="0"/>
      </a:defRPr>
    </a:lvl4pPr>
    <a:lvl5pPr marL="1828800" algn="just" defTabSz="457200" rtl="0" eaLnBrk="0" fontAlgn="base" hangingPunct="0">
      <a:spcBef>
        <a:spcPct val="30000"/>
      </a:spcBef>
      <a:spcAft>
        <a:spcPct val="0"/>
      </a:spcAft>
      <a:defRPr sz="1000" kern="1200">
        <a:solidFill>
          <a:schemeClr val="tx1"/>
        </a:solidFill>
        <a:latin typeface="Arial" panose="020B0604020202020204" pitchFamily="34" charset="0"/>
        <a:ea typeface="ＭＳ Ｐゴシック" charset="0"/>
        <a:cs typeface="Arial" panose="020B0604020202020204"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artilha.cert.br/"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creativecommons.org/licenses/by-nc-sa/4.0/legalcode.pt" TargetMode="External"/><Relationship Id="rId4" Type="http://schemas.openxmlformats.org/officeDocument/2006/relationships/hyperlink" Target="https://creativecommons.org/licenses/by-nc-sa/4.0/deed.pt_BR"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gov.br/anpd"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twitter.com/certbr"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internetsegura.br/" TargetMode="External"/><Relationship Id="rId5" Type="http://schemas.openxmlformats.org/officeDocument/2006/relationships/hyperlink" Target="https://cartilha.cert.br/" TargetMode="External"/><Relationship Id="rId4" Type="http://schemas.openxmlformats.org/officeDocument/2006/relationships/hyperlink" Target="https://cartilha.cert.br/rss/cartilha-rss.xml"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cartilha.cert.br/"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creativecommons.org/licenses/by-nc-sa/4.0/legalcode.pt" TargetMode="External"/><Relationship Id="rId4" Type="http://schemas.openxmlformats.org/officeDocument/2006/relationships/hyperlink" Target="https://creativecommons.org/licenses/by-nc-sa/4.0/deed.pt_BR"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rIns="0"/>
          <a:lstStyle/>
          <a:p>
            <a:r>
              <a:rPr lang="pt-BR" sz="800" dirty="0"/>
              <a:t>Esta obra foi originalmente desenvolvida pelo CERT.br/NIC.br, com o propósito de promover a conscientização sobre o uso seguro da Internet e baseia-se nos materiais da Cartilha de Segurança para Internet (</a:t>
            </a:r>
            <a:r>
              <a:rPr lang="pt-BR" sz="800" dirty="0">
                <a:hlinkClick r:id="rId3"/>
              </a:rPr>
              <a:t>https://cartilha.cert.br/</a:t>
            </a:r>
            <a:r>
              <a:rPr lang="pt-BR" sz="800" dirty="0"/>
              <a:t>).</a:t>
            </a:r>
            <a:r>
              <a:rPr lang="pt-BR" sz="800" dirty="0">
                <a:ea typeface="ＭＳ Ｐゴシック" panose="020B0600070205080204" pitchFamily="34" charset="-128"/>
              </a:rPr>
              <a:t> </a:t>
            </a:r>
          </a:p>
          <a:p>
            <a:pPr algn="just"/>
            <a:r>
              <a:rPr lang="pt-BR" altLang="pt-BR" sz="800" dirty="0">
                <a:latin typeface="Arial" panose="020B0604020202020204" pitchFamily="34" charset="0"/>
                <a:ea typeface="ＭＳ Ｐゴシック" panose="020B0600070205080204" pitchFamily="34" charset="-128"/>
                <a:cs typeface="Arial" panose="020B0604020202020204" pitchFamily="34" charset="0"/>
              </a:rPr>
              <a:t>Esta obra foi licenciada sob a licença Creative Commons </a:t>
            </a:r>
            <a:r>
              <a:rPr lang="pt-BR" sz="800" dirty="0"/>
              <a:t>Atribuição-NãoComercial-CompartilhaIgual 4.0 Internacional (CC BY-NC-SA 4.0).</a:t>
            </a:r>
          </a:p>
          <a:p>
            <a:pPr algn="just"/>
            <a:r>
              <a:rPr lang="pt-BR" altLang="pt-BR" sz="800" dirty="0">
                <a:latin typeface="Arial" panose="020B0604020202020204" pitchFamily="34" charset="0"/>
                <a:ea typeface="ＭＳ Ｐゴシック" panose="020B0600070205080204" pitchFamily="34" charset="-128"/>
                <a:cs typeface="Arial" panose="020B0604020202020204" pitchFamily="34" charset="0"/>
              </a:rPr>
              <a:t>O CERT.br/NIC.br concede a Você uma licença de abrangência mundial, sem </a:t>
            </a:r>
            <a:r>
              <a:rPr lang="pt-BR" altLang="pt-BR" sz="800" i="1" dirty="0">
                <a:latin typeface="Arial" panose="020B0604020202020204" pitchFamily="34" charset="0"/>
                <a:ea typeface="ＭＳ Ｐゴシック" panose="020B0600070205080204" pitchFamily="34" charset="-128"/>
                <a:cs typeface="Arial" panose="020B0604020202020204" pitchFamily="34" charset="0"/>
              </a:rPr>
              <a:t>royalties</a:t>
            </a:r>
            <a:r>
              <a:rPr lang="pt-BR" altLang="pt-BR" sz="800" dirty="0">
                <a:latin typeface="Arial" panose="020B0604020202020204" pitchFamily="34" charset="0"/>
                <a:ea typeface="ＭＳ Ｐゴシック" panose="020B0600070205080204" pitchFamily="34" charset="-128"/>
                <a:cs typeface="Arial" panose="020B0604020202020204" pitchFamily="34" charset="0"/>
              </a:rPr>
              <a:t>, não-exclusiva, sujeita aos termos e condições desta Licença, para exercer os direitos sobre a Obra definidos abaixo: </a:t>
            </a:r>
          </a:p>
          <a:p>
            <a:pPr marL="228600" indent="-228600" algn="just">
              <a:buFont typeface="+mj-lt"/>
              <a:buAutoNum type="alphaLcPeriod"/>
            </a:pPr>
            <a:r>
              <a:rPr lang="pt-BR" altLang="pt-BR" sz="800" dirty="0">
                <a:latin typeface="Arial" panose="020B0604020202020204" pitchFamily="34" charset="0"/>
                <a:ea typeface="ＭＳ Ｐゴシック" panose="020B0600070205080204" pitchFamily="34" charset="-128"/>
                <a:cs typeface="Arial" panose="020B0604020202020204" pitchFamily="34" charset="0"/>
              </a:rPr>
              <a:t>Reproduzir a Obra, incorporar a Obra em uma ou mais Obras Coletivas e Reproduzir a Obra quando incorporada em Obras Coletivas;</a:t>
            </a:r>
          </a:p>
          <a:p>
            <a:pPr marL="228600" indent="-228600" algn="just">
              <a:buFont typeface="+mj-lt"/>
              <a:buAutoNum type="alphaLcPeriod"/>
            </a:pPr>
            <a:r>
              <a:rPr lang="pt-BR" altLang="pt-BR" sz="800" dirty="0">
                <a:latin typeface="Arial" panose="020B0604020202020204" pitchFamily="34" charset="0"/>
                <a:ea typeface="ＭＳ Ｐゴシック" panose="020B0600070205080204" pitchFamily="34" charset="-128"/>
                <a:cs typeface="Arial" panose="020B0604020202020204" pitchFamily="34" charset="0"/>
              </a:rPr>
              <a:t>Criar e Reproduzir Obras Derivadas, desde que qualquer Obra Derivada, inclusive qualquer tradução, em qualquer meio, adote razoáveis medidas para claramente indicar, demarcar ou de qualquer maneira identificar que mudanças foram feitas à Obra original. Uma tradução, por exemplo, poderia assinalar que “A Obra original foi traduzida do Inglês para o Português,” ou uma modificação poderia indicar que “A Obra original foi modificada”;</a:t>
            </a:r>
          </a:p>
          <a:p>
            <a:pPr marL="228600" indent="-228600" algn="just">
              <a:buFont typeface="+mj-lt"/>
              <a:buAutoNum type="alphaLcPeriod"/>
            </a:pPr>
            <a:r>
              <a:rPr lang="pt-BR" altLang="pt-BR" sz="800" dirty="0">
                <a:latin typeface="Arial" panose="020B0604020202020204" pitchFamily="34" charset="0"/>
                <a:ea typeface="ＭＳ Ｐゴシック" panose="020B0600070205080204" pitchFamily="34" charset="-128"/>
                <a:cs typeface="Arial" panose="020B0604020202020204" pitchFamily="34" charset="0"/>
              </a:rPr>
              <a:t>Distribuir e Executar Publicamente a Obra, incluindo as Obras incorporadas em Obras Coletivas; e,</a:t>
            </a:r>
          </a:p>
          <a:p>
            <a:pPr marL="228600" indent="-228600" algn="just">
              <a:buFont typeface="+mj-lt"/>
              <a:buAutoNum type="alphaLcPeriod"/>
            </a:pPr>
            <a:r>
              <a:rPr lang="pt-BR" altLang="pt-BR" sz="800" dirty="0">
                <a:latin typeface="Arial" panose="020B0604020202020204" pitchFamily="34" charset="0"/>
                <a:ea typeface="ＭＳ Ｐゴシック" panose="020B0600070205080204" pitchFamily="34" charset="-128"/>
                <a:cs typeface="Arial" panose="020B0604020202020204" pitchFamily="34" charset="0"/>
              </a:rPr>
              <a:t>Distribuir e Executar Publicamente Obras Derivadas.</a:t>
            </a:r>
          </a:p>
          <a:p>
            <a:pPr algn="just"/>
            <a:r>
              <a:rPr lang="pt-BR" altLang="pt-BR" sz="800" b="1" dirty="0">
                <a:latin typeface="Arial" panose="020B0604020202020204" pitchFamily="34" charset="0"/>
                <a:ea typeface="ＭＳ Ｐゴシック" panose="020B0600070205080204" pitchFamily="34" charset="-128"/>
                <a:cs typeface="Arial" panose="020B0604020202020204" pitchFamily="34" charset="0"/>
              </a:rPr>
              <a:t>Desde que respeitadas as seguintes condições:</a:t>
            </a:r>
          </a:p>
          <a:p>
            <a:pPr marL="171450" indent="-171450" algn="just">
              <a:buFont typeface="Arial" panose="020B0604020202020204" pitchFamily="34" charset="0"/>
              <a:buChar char="•"/>
            </a:pPr>
            <a:r>
              <a:rPr lang="pt-BR" altLang="pt-BR" sz="800" b="1" dirty="0">
                <a:latin typeface="Arial" panose="020B0604020202020204" pitchFamily="34" charset="0"/>
                <a:ea typeface="ＭＳ Ｐゴシック" panose="020B0600070205080204" pitchFamily="34" charset="-128"/>
                <a:cs typeface="Arial" panose="020B0604020202020204" pitchFamily="34" charset="0"/>
              </a:rPr>
              <a:t>Atribuição — </a:t>
            </a:r>
            <a:r>
              <a:rPr lang="pt-BR" altLang="pt-BR" sz="800" dirty="0">
                <a:latin typeface="Arial" panose="020B0604020202020204" pitchFamily="34" charset="0"/>
                <a:ea typeface="ＭＳ Ｐゴシック" panose="020B0600070205080204" pitchFamily="34" charset="-128"/>
                <a:cs typeface="Arial" panose="020B0604020202020204" pitchFamily="34" charset="0"/>
              </a:rPr>
              <a:t>Você deve fazer a atribuição do trabalho, da maneira estabelecida pelo titular originário ou licenciante (mas sem sugerir que este o apoia, ou que subscreve o seu uso do trabalho). No caso deste trabalho, deve incluir a URL para o trabalho original (Fonte – cartilha.cert.br</a:t>
            </a:r>
            <a:r>
              <a:rPr lang="pt-BR" altLang="pt-BR" sz="800" dirty="0">
                <a:ea typeface="ＭＳ Ｐゴシック" panose="020B0600070205080204" pitchFamily="34" charset="-128"/>
              </a:rPr>
              <a:t>)</a:t>
            </a:r>
            <a:r>
              <a:rPr lang="pt-BR" altLang="pt-BR" sz="800" dirty="0">
                <a:latin typeface="Arial" panose="020B0604020202020204" pitchFamily="34" charset="0"/>
                <a:ea typeface="ＭＳ Ｐゴシック" panose="020B0600070205080204" pitchFamily="34" charset="-128"/>
                <a:cs typeface="Arial" panose="020B0604020202020204" pitchFamily="34" charset="0"/>
              </a:rPr>
              <a:t> em todos os </a:t>
            </a:r>
            <a:r>
              <a:rPr lang="pt-BR" altLang="pt-BR" sz="800" i="1" dirty="0">
                <a:latin typeface="Arial" panose="020B0604020202020204" pitchFamily="34" charset="0"/>
                <a:ea typeface="ＭＳ Ｐゴシック" panose="020B0600070205080204" pitchFamily="34" charset="-128"/>
                <a:cs typeface="Arial" panose="020B0604020202020204" pitchFamily="34" charset="0"/>
              </a:rPr>
              <a:t>slides</a:t>
            </a:r>
            <a:r>
              <a:rPr lang="pt-BR" altLang="pt-BR" sz="800" dirty="0">
                <a:latin typeface="Arial" panose="020B0604020202020204" pitchFamily="34" charset="0"/>
                <a:ea typeface="ＭＳ Ｐゴシック" panose="020B0600070205080204" pitchFamily="34" charset="-128"/>
                <a:cs typeface="Arial" panose="020B0604020202020204" pitchFamily="34" charset="0"/>
              </a:rPr>
              <a:t>.</a:t>
            </a:r>
          </a:p>
          <a:p>
            <a:pPr marL="171450" indent="-171450" algn="just">
              <a:buFont typeface="Arial" panose="020B0604020202020204" pitchFamily="34" charset="0"/>
              <a:buChar char="•"/>
            </a:pPr>
            <a:r>
              <a:rPr lang="pt-BR" altLang="pt-BR" sz="800" b="1" dirty="0">
                <a:latin typeface="Arial" panose="020B0604020202020204" pitchFamily="34" charset="0"/>
                <a:ea typeface="ＭＳ Ｐゴシック" panose="020B0600070205080204" pitchFamily="34" charset="-128"/>
                <a:cs typeface="Arial" panose="020B0604020202020204" pitchFamily="34" charset="0"/>
              </a:rPr>
              <a:t>NãoComercial — </a:t>
            </a:r>
            <a:r>
              <a:rPr lang="pt-BR" altLang="pt-BR" sz="800" dirty="0">
                <a:latin typeface="Arial" panose="020B0604020202020204" pitchFamily="34" charset="0"/>
                <a:ea typeface="ＭＳ Ｐゴシック" panose="020B0600070205080204" pitchFamily="34" charset="-128"/>
                <a:cs typeface="Arial" panose="020B0604020202020204" pitchFamily="34" charset="0"/>
              </a:rPr>
              <a:t>Você não pode usar esta obra para fins comerciais.</a:t>
            </a:r>
          </a:p>
          <a:p>
            <a:pPr marL="171450" indent="-171450" algn="just">
              <a:buFont typeface="Arial" panose="020B0604020202020204" pitchFamily="34" charset="0"/>
              <a:buChar char="•"/>
            </a:pPr>
            <a:r>
              <a:rPr lang="pt-BR" sz="800" b="1" dirty="0"/>
              <a:t>CompartilhaIgual</a:t>
            </a:r>
            <a:r>
              <a:rPr lang="pt-BR" sz="800" dirty="0"/>
              <a:t> </a:t>
            </a:r>
            <a:r>
              <a:rPr lang="pt-BR" altLang="pt-BR" sz="800" b="1" dirty="0">
                <a:latin typeface="Arial" panose="020B0604020202020204" pitchFamily="34" charset="0"/>
                <a:ea typeface="ＭＳ Ｐゴシック" panose="020B0600070205080204" pitchFamily="34" charset="-128"/>
                <a:cs typeface="Arial" panose="020B0604020202020204" pitchFamily="34" charset="0"/>
              </a:rPr>
              <a:t>— </a:t>
            </a:r>
            <a:r>
              <a:rPr lang="pt-BR" altLang="pt-BR" sz="800" dirty="0">
                <a:latin typeface="Arial" panose="020B0604020202020204" pitchFamily="34" charset="0"/>
                <a:ea typeface="ＭＳ Ｐゴシック" panose="020B0600070205080204" pitchFamily="34" charset="-128"/>
                <a:cs typeface="Arial" panose="020B0604020202020204" pitchFamily="34" charset="0"/>
              </a:rPr>
              <a:t>Se você alterar, transformar ou criar em cima desta obra, você poderá distribuir a obra resultante apenas sob a mesma licença, ou sob uma licença similar à presente.</a:t>
            </a:r>
          </a:p>
          <a:p>
            <a:pPr algn="just"/>
            <a:r>
              <a:rPr lang="pt-BR" altLang="pt-BR" sz="800" b="1" dirty="0">
                <a:latin typeface="Arial" panose="020B0604020202020204" pitchFamily="34" charset="0"/>
                <a:ea typeface="ＭＳ Ｐゴシック" panose="020B0600070205080204" pitchFamily="34" charset="-128"/>
                <a:cs typeface="Arial" panose="020B0604020202020204" pitchFamily="34" charset="0"/>
              </a:rPr>
              <a:t>Aviso —</a:t>
            </a:r>
            <a:r>
              <a:rPr lang="pt-BR" altLang="pt-BR" sz="800" dirty="0">
                <a:latin typeface="Arial" panose="020B0604020202020204" pitchFamily="34" charset="0"/>
                <a:ea typeface="ＭＳ Ｐゴシック" panose="020B0600070205080204" pitchFamily="34" charset="-128"/>
                <a:cs typeface="Arial" panose="020B0604020202020204" pitchFamily="34" charset="0"/>
              </a:rPr>
              <a:t> Em todas as reutilizações ou distribuições, você deve deixar claro quais são os termos da licença deste trabalho. A melhor forma de fazê-lo, é colocando um </a:t>
            </a:r>
            <a:r>
              <a:rPr lang="pt-BR" altLang="pt-BR" sz="800" i="1" dirty="0">
                <a:latin typeface="Arial" panose="020B0604020202020204" pitchFamily="34" charset="0"/>
                <a:ea typeface="ＭＳ Ｐゴシック" panose="020B0600070205080204" pitchFamily="34" charset="-128"/>
                <a:cs typeface="Arial" panose="020B0604020202020204" pitchFamily="34" charset="0"/>
              </a:rPr>
              <a:t>link</a:t>
            </a:r>
            <a:r>
              <a:rPr lang="pt-BR" altLang="pt-BR" sz="800" dirty="0">
                <a:latin typeface="Arial" panose="020B0604020202020204" pitchFamily="34" charset="0"/>
                <a:ea typeface="ＭＳ Ｐゴシック" panose="020B0600070205080204" pitchFamily="34" charset="-128"/>
                <a:cs typeface="Arial" panose="020B0604020202020204" pitchFamily="34" charset="0"/>
              </a:rPr>
              <a:t> para a seguinte página:</a:t>
            </a:r>
          </a:p>
          <a:p>
            <a:pPr algn="just">
              <a:spcBef>
                <a:spcPts val="0"/>
              </a:spcBef>
            </a:pPr>
            <a:r>
              <a:rPr lang="pt-BR" altLang="pt-BR" sz="800" dirty="0">
                <a:solidFill>
                  <a:schemeClr val="accent2"/>
                </a:solidFill>
                <a:ea typeface="ＭＳ Ｐゴシック" panose="020B0600070205080204" pitchFamily="34" charset="-128"/>
                <a:hlinkClick r:id="rId4">
                  <a:extLst>
                    <a:ext uri="{A12FA001-AC4F-418D-AE19-62706E023703}">
                      <ahyp:hlinkClr xmlns:ahyp="http://schemas.microsoft.com/office/drawing/2018/hyperlinkcolor" val="tx"/>
                    </a:ext>
                  </a:extLst>
                </a:hlinkClick>
              </a:rPr>
              <a:t>https://creativecommons.org/licenses/by-nc-sa/4.0/deed.pt_BR</a:t>
            </a:r>
            <a:endParaRPr lang="pt-BR" altLang="pt-BR" sz="800" dirty="0">
              <a:solidFill>
                <a:schemeClr val="accent2"/>
              </a:solidFill>
              <a:ea typeface="ＭＳ Ｐゴシック" panose="020B0600070205080204" pitchFamily="34" charset="-128"/>
            </a:endParaRPr>
          </a:p>
          <a:p>
            <a:pPr algn="just"/>
            <a:r>
              <a:rPr lang="pt-BR" altLang="pt-BR" sz="800" dirty="0">
                <a:latin typeface="Arial" panose="020B0604020202020204" pitchFamily="34" charset="0"/>
                <a:ea typeface="ＭＳ Ｐゴシック" panose="020B0600070205080204" pitchFamily="34" charset="-128"/>
                <a:cs typeface="Arial" panose="020B0604020202020204" pitchFamily="34" charset="0"/>
              </a:rPr>
              <a:t>A descrição completa dos termos e condições desta licença está disponível em: </a:t>
            </a:r>
          </a:p>
          <a:p>
            <a:pPr algn="just">
              <a:spcBef>
                <a:spcPts val="0"/>
              </a:spcBef>
            </a:pPr>
            <a:r>
              <a:rPr lang="pt-BR" altLang="pt-BR" sz="800" dirty="0">
                <a:solidFill>
                  <a:schemeClr val="accent2"/>
                </a:solidFill>
                <a:ea typeface="ＭＳ Ｐゴシック" panose="020B0600070205080204" pitchFamily="34" charset="-128"/>
                <a:hlinkClick r:id="rId5">
                  <a:extLst>
                    <a:ext uri="{A12FA001-AC4F-418D-AE19-62706E023703}">
                      <ahyp:hlinkClr xmlns:ahyp="http://schemas.microsoft.com/office/drawing/2018/hyperlinkcolor" val="tx"/>
                    </a:ext>
                  </a:extLst>
                </a:hlinkClick>
              </a:rPr>
              <a:t>https://creativecommons.org/licenses/by-nc-sa/4.0/legalcode.pt</a:t>
            </a:r>
            <a:endParaRPr lang="pt-BR" altLang="pt-BR" sz="800" dirty="0">
              <a:solidFill>
                <a:schemeClr val="accent2"/>
              </a:solidFill>
              <a:ea typeface="ＭＳ Ｐゴシック" panose="020B0600070205080204" pitchFamily="34" charset="-128"/>
            </a:endParaRPr>
          </a:p>
          <a:p>
            <a:endParaRPr lang="pt-BR" sz="800" dirty="0"/>
          </a:p>
        </p:txBody>
      </p:sp>
      <p:sp>
        <p:nvSpPr>
          <p:cNvPr id="4" name="Slide Number Placeholder 3"/>
          <p:cNvSpPr>
            <a:spLocks noGrp="1"/>
          </p:cNvSpPr>
          <p:nvPr>
            <p:ph type="sldNum" sz="quarter" idx="5"/>
          </p:nvPr>
        </p:nvSpPr>
        <p:spPr/>
        <p:txBody>
          <a:bodyPr/>
          <a:lstStyle/>
          <a:p>
            <a:fld id="{88079F1B-9EBC-9647-8DCE-DE265F78B11E}" type="slidenum">
              <a:rPr lang="pt-BR" smtClean="0"/>
              <a:t>1</a:t>
            </a:fld>
            <a:endParaRPr lang="pt-BR" dirty="0"/>
          </a:p>
        </p:txBody>
      </p:sp>
      <p:sp>
        <p:nvSpPr>
          <p:cNvPr id="5" name="Footer Placeholder 4"/>
          <p:cNvSpPr>
            <a:spLocks noGrp="1"/>
          </p:cNvSpPr>
          <p:nvPr>
            <p:ph type="ftr" sz="quarter" idx="4"/>
          </p:nvPr>
        </p:nvSpPr>
        <p:spPr/>
        <p:txBody>
          <a:bodyPr/>
          <a:lstStyle/>
          <a:p>
            <a:r>
              <a:rPr lang="pt-BR"/>
              <a:t>https://cartilha.cert.br/</a:t>
            </a:r>
            <a:endParaRPr lang="pt-BR" dirty="0"/>
          </a:p>
        </p:txBody>
      </p:sp>
      <p:sp>
        <p:nvSpPr>
          <p:cNvPr id="6" name="Header Placeholder 5"/>
          <p:cNvSpPr>
            <a:spLocks noGrp="1"/>
          </p:cNvSpPr>
          <p:nvPr>
            <p:ph type="hdr" sz="quarter"/>
          </p:nvPr>
        </p:nvSpPr>
        <p:spPr/>
        <p:txBody>
          <a:bodyPr/>
          <a:lstStyle/>
          <a:p>
            <a:r>
              <a:rPr lang="pt-BR" dirty="0"/>
              <a:t>Proteja os seus dados e os da sua empresa</a:t>
            </a:r>
          </a:p>
        </p:txBody>
      </p:sp>
    </p:spTree>
    <p:extLst>
      <p:ext uri="{BB962C8B-B14F-4D97-AF65-F5344CB8AC3E}">
        <p14:creationId xmlns:p14="http://schemas.microsoft.com/office/powerpoint/2010/main" val="969554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Furto de identidade, ou </a:t>
            </a:r>
            <a:r>
              <a:rPr lang="pt-BR" i="1" dirty="0"/>
              <a:t>identity theft</a:t>
            </a:r>
            <a:r>
              <a:rPr lang="pt-BR" dirty="0"/>
              <a:t>, é o ato pelo qual uma pessoa tenta se passar por outra, atribuindo a si uma falsa identidade, com o objetivo de obter vantagens indevidas.  </a:t>
            </a:r>
          </a:p>
          <a:p>
            <a:r>
              <a:rPr lang="pt-BR" dirty="0"/>
              <a:t>Em seu dia-a-dia, sua identidade pode ser furtada, caso alguém abra uma empresa ou uma conta bancária usando seu nome e seus documentos. Na Internet, isso também pode ocorrer, se alguém criar um perfil em seu nome e enviar mensagens como se fosse você. Caso sua identidade seja furtada, você poderá arcar com consequências, como falta de credito e perdas financeiras e de reputação. Além disso, pode levar muito tempo e ser bastante desgastante até que você consiga reverter os problemas causados pelo impostor.</a:t>
            </a:r>
          </a:p>
          <a:p>
            <a:pPr marL="0" marR="0" lvl="0" indent="0" algn="just" defTabSz="457200" rtl="0" eaLnBrk="0" fontAlgn="base" latinLnBrk="0" hangingPunct="0">
              <a:lnSpc>
                <a:spcPct val="100000"/>
              </a:lnSpc>
              <a:spcBef>
                <a:spcPct val="30000"/>
              </a:spcBef>
              <a:spcAft>
                <a:spcPct val="0"/>
              </a:spcAft>
              <a:buClrTx/>
              <a:buSzTx/>
              <a:buFontTx/>
              <a:buNone/>
              <a:tabLst/>
              <a:defRPr/>
            </a:pPr>
            <a:r>
              <a:rPr lang="pt-BR" sz="1000" b="0" i="1" kern="1200" dirty="0">
                <a:solidFill>
                  <a:schemeClr val="tx1"/>
                </a:solidFill>
                <a:effectLst/>
                <a:latin typeface="Arial" panose="020B0604020202020204" pitchFamily="34" charset="0"/>
                <a:ea typeface="ＭＳ Ｐゴシック" charset="0"/>
                <a:cs typeface="Arial" panose="020B0604020202020204" pitchFamily="34" charset="0"/>
              </a:rPr>
              <a:t>Spear phishing </a:t>
            </a:r>
            <a:r>
              <a:rPr lang="pt-BR" sz="1000" b="0" i="0" kern="1200" dirty="0">
                <a:solidFill>
                  <a:schemeClr val="tx1"/>
                </a:solidFill>
                <a:effectLst/>
                <a:latin typeface="Arial" panose="020B0604020202020204" pitchFamily="34" charset="0"/>
                <a:ea typeface="ＭＳ Ｐゴシック" charset="0"/>
                <a:cs typeface="Arial" panose="020B0604020202020204" pitchFamily="34" charset="0"/>
              </a:rPr>
              <a:t>é um tipo específico de </a:t>
            </a:r>
            <a:r>
              <a:rPr lang="pt-BR" i="1" dirty="0"/>
              <a:t>phishing</a:t>
            </a:r>
            <a:r>
              <a:rPr lang="pt-BR" sz="1000" b="0" i="0" kern="1200" dirty="0">
                <a:solidFill>
                  <a:schemeClr val="tx1"/>
                </a:solidFill>
                <a:effectLst/>
                <a:latin typeface="Arial" panose="020B0604020202020204" pitchFamily="34" charset="0"/>
                <a:ea typeface="ＭＳ Ｐゴシック" charset="0"/>
                <a:cs typeface="Arial" panose="020B0604020202020204" pitchFamily="34" charset="0"/>
              </a:rPr>
              <a:t> direcionado que </a:t>
            </a:r>
            <a:r>
              <a:rPr lang="pt-BR" sz="1000" b="0" kern="1200" dirty="0">
                <a:solidFill>
                  <a:schemeClr val="tx1"/>
                </a:solidFill>
                <a:effectLst/>
                <a:latin typeface="Arial" panose="020B0604020202020204" pitchFamily="34" charset="0"/>
                <a:ea typeface="ＭＳ Ｐゴシック" charset="0"/>
                <a:cs typeface="Arial" panose="020B0604020202020204" pitchFamily="34" charset="0"/>
              </a:rPr>
              <a:t>explora tópicos e temas relativos a uma pessoa ou a um grupo específico, por exemplo os funcionários de uma determinada empresa. A grande quantidade de informações disponibilizadas na Internet permite que os golpistas criem mensagens personalizadas, com detalhes bastante convincentes, a fim de dificultar a detecção pelos usuários.</a:t>
            </a:r>
            <a:endParaRPr lang="pt-BR" dirty="0"/>
          </a:p>
          <a:p>
            <a:endParaRPr lang="pt-BR" dirty="0"/>
          </a:p>
        </p:txBody>
      </p:sp>
      <p:sp>
        <p:nvSpPr>
          <p:cNvPr id="4" name="Slide Number Placeholder 3"/>
          <p:cNvSpPr>
            <a:spLocks noGrp="1"/>
          </p:cNvSpPr>
          <p:nvPr>
            <p:ph type="sldNum" sz="quarter" idx="5"/>
          </p:nvPr>
        </p:nvSpPr>
        <p:spPr/>
        <p:txBody>
          <a:bodyPr/>
          <a:lstStyle/>
          <a:p>
            <a:fld id="{88079F1B-9EBC-9647-8DCE-DE265F78B11E}" type="slidenum">
              <a:rPr lang="pt-BR" smtClean="0"/>
              <a:t>10</a:t>
            </a:fld>
            <a:endParaRPr lang="pt-BR" dirty="0"/>
          </a:p>
        </p:txBody>
      </p:sp>
      <p:sp>
        <p:nvSpPr>
          <p:cNvPr id="5" name="Footer Placeholder 4"/>
          <p:cNvSpPr>
            <a:spLocks noGrp="1"/>
          </p:cNvSpPr>
          <p:nvPr>
            <p:ph type="ftr" sz="quarter" idx="4"/>
          </p:nvPr>
        </p:nvSpPr>
        <p:spPr/>
        <p:txBody>
          <a:bodyPr/>
          <a:lstStyle/>
          <a:p>
            <a:r>
              <a:rPr lang="pt-BR"/>
              <a:t>https://cartilha.cert.br/</a:t>
            </a:r>
            <a:endParaRPr lang="pt-BR" dirty="0"/>
          </a:p>
        </p:txBody>
      </p:sp>
      <p:sp>
        <p:nvSpPr>
          <p:cNvPr id="6" name="Header Placeholder 5"/>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1834910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88079F1B-9EBC-9647-8DCE-DE265F78B11E}" type="slidenum">
              <a:rPr lang="pt-BR" smtClean="0"/>
              <a:t>11</a:t>
            </a:fld>
            <a:endParaRPr lang="pt-BR" dirty="0"/>
          </a:p>
        </p:txBody>
      </p:sp>
      <p:sp>
        <p:nvSpPr>
          <p:cNvPr id="5" name="Footer Placeholder 4"/>
          <p:cNvSpPr>
            <a:spLocks noGrp="1"/>
          </p:cNvSpPr>
          <p:nvPr>
            <p:ph type="ftr" sz="quarter" idx="4"/>
          </p:nvPr>
        </p:nvSpPr>
        <p:spPr/>
        <p:txBody>
          <a:bodyPr/>
          <a:lstStyle/>
          <a:p>
            <a:r>
              <a:rPr lang="pt-BR"/>
              <a:t>https://cartilha.cert.br/</a:t>
            </a:r>
            <a:endParaRPr lang="pt-BR" dirty="0"/>
          </a:p>
        </p:txBody>
      </p:sp>
      <p:sp>
        <p:nvSpPr>
          <p:cNvPr id="6" name="Header Placeholder 5"/>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529167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D7994B8D-0301-E242-B159-9714A4162889}"/>
              </a:ext>
            </a:extLst>
          </p:cNvPr>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2B627A24-82D4-E54C-8592-4F7542108B21}"/>
              </a:ext>
            </a:extLst>
          </p:cNvPr>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dirty="0">
              <a:ea typeface="ＭＳ Ｐゴシック" panose="020B0600070205080204" pitchFamily="34" charset="-128"/>
            </a:endParaRPr>
          </a:p>
        </p:txBody>
      </p:sp>
      <p:sp>
        <p:nvSpPr>
          <p:cNvPr id="2" name="Espaço Reservado para Rodapé 1">
            <a:extLst>
              <a:ext uri="{FF2B5EF4-FFF2-40B4-BE49-F238E27FC236}">
                <a16:creationId xmlns:a16="http://schemas.microsoft.com/office/drawing/2014/main" id="{5C4447CA-FCB5-944A-8E6D-04AECCE79154}"/>
              </a:ext>
            </a:extLst>
          </p:cNvPr>
          <p:cNvSpPr>
            <a:spLocks noGrp="1"/>
          </p:cNvSpPr>
          <p:nvPr>
            <p:ph type="ftr" sz="quarter" idx="4"/>
          </p:nvPr>
        </p:nvSpPr>
        <p:spPr/>
        <p:txBody>
          <a:bodyPr/>
          <a:lstStyle/>
          <a:p>
            <a:r>
              <a:rPr lang="pt-BR" dirty="0"/>
              <a:t>https://cartilha.cert.br/</a:t>
            </a:r>
          </a:p>
        </p:txBody>
      </p:sp>
      <p:sp>
        <p:nvSpPr>
          <p:cNvPr id="3" name="Espaço Reservado para Número de Slide 2">
            <a:extLst>
              <a:ext uri="{FF2B5EF4-FFF2-40B4-BE49-F238E27FC236}">
                <a16:creationId xmlns:a16="http://schemas.microsoft.com/office/drawing/2014/main" id="{49243D29-03BD-034B-9D72-7257B6BBF308}"/>
              </a:ext>
            </a:extLst>
          </p:cNvPr>
          <p:cNvSpPr>
            <a:spLocks noGrp="1"/>
          </p:cNvSpPr>
          <p:nvPr>
            <p:ph type="sldNum" sz="quarter" idx="5"/>
          </p:nvPr>
        </p:nvSpPr>
        <p:spPr/>
        <p:txBody>
          <a:bodyPr/>
          <a:lstStyle/>
          <a:p>
            <a:fld id="{88079F1B-9EBC-9647-8DCE-DE265F78B11E}" type="slidenum">
              <a:rPr lang="pt-BR" smtClean="0"/>
              <a:t>12</a:t>
            </a:fld>
            <a:endParaRPr lang="pt-BR" dirty="0"/>
          </a:p>
        </p:txBody>
      </p:sp>
      <p:sp>
        <p:nvSpPr>
          <p:cNvPr id="4" name="Espaço Reservado para Cabeçalho 3">
            <a:extLst>
              <a:ext uri="{FF2B5EF4-FFF2-40B4-BE49-F238E27FC236}">
                <a16:creationId xmlns:a16="http://schemas.microsoft.com/office/drawing/2014/main" id="{5655623D-A4D4-DA43-925F-FDF27FD81925}"/>
              </a:ext>
            </a:extLst>
          </p:cNvPr>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3095096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Header Placeholder 3"/>
          <p:cNvSpPr>
            <a:spLocks noGrp="1"/>
          </p:cNvSpPr>
          <p:nvPr>
            <p:ph type="hdr" sz="quarter"/>
          </p:nvPr>
        </p:nvSpPr>
        <p:spPr/>
        <p:txBody>
          <a:bodyPr/>
          <a:lstStyle/>
          <a:p>
            <a:r>
              <a:rPr lang="en-US" altLang="pt-BR"/>
              <a:t>Proteja os seus dados e os da sua empresa</a:t>
            </a:r>
            <a:endParaRPr lang="en-US" altLang="pt-BR" dirty="0"/>
          </a:p>
        </p:txBody>
      </p:sp>
      <p:sp>
        <p:nvSpPr>
          <p:cNvPr id="5" name="Footer Placeholder 4"/>
          <p:cNvSpPr>
            <a:spLocks noGrp="1"/>
          </p:cNvSpPr>
          <p:nvPr>
            <p:ph type="ftr" sz="quarter" idx="4"/>
          </p:nvPr>
        </p:nvSpPr>
        <p:spPr/>
        <p:txBody>
          <a:bodyPr/>
          <a:lstStyle/>
          <a:p>
            <a:pPr>
              <a:defRPr/>
            </a:pPr>
            <a:r>
              <a:rPr lang="en-US"/>
              <a:t>https://cartilha.cert.br/</a:t>
            </a:r>
            <a:endParaRPr lang="en-US" dirty="0"/>
          </a:p>
        </p:txBody>
      </p:sp>
      <p:sp>
        <p:nvSpPr>
          <p:cNvPr id="6" name="Slide Number Placeholder 5"/>
          <p:cNvSpPr>
            <a:spLocks noGrp="1"/>
          </p:cNvSpPr>
          <p:nvPr>
            <p:ph type="sldNum" sz="quarter" idx="5"/>
          </p:nvPr>
        </p:nvSpPr>
        <p:spPr/>
        <p:txBody>
          <a:bodyPr/>
          <a:lstStyle/>
          <a:p>
            <a:fld id="{8288D07E-4D23-1546-9DFD-250ADA4F3763}" type="slidenum">
              <a:rPr lang="en-US" altLang="pt-BR" smtClean="0"/>
              <a:pPr/>
              <a:t>13</a:t>
            </a:fld>
            <a:endParaRPr lang="en-US" altLang="pt-BR"/>
          </a:p>
        </p:txBody>
      </p:sp>
    </p:spTree>
    <p:extLst>
      <p:ext uri="{BB962C8B-B14F-4D97-AF65-F5344CB8AC3E}">
        <p14:creationId xmlns:p14="http://schemas.microsoft.com/office/powerpoint/2010/main" val="2038307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ltLang="pt-BR" dirty="0">
                <a:ea typeface="ＭＳ Ｐゴシック" panose="020B0600070205080204" pitchFamily="34" charset="-128"/>
              </a:rPr>
              <a:t>Uma senha, ou </a:t>
            </a:r>
            <a:r>
              <a:rPr lang="pt-BR" altLang="pt-BR" i="1" dirty="0">
                <a:ea typeface="ＭＳ Ｐゴシック" panose="020B0600070205080204" pitchFamily="34" charset="-128"/>
              </a:rPr>
              <a:t>password</a:t>
            </a:r>
            <a:r>
              <a:rPr lang="pt-BR" altLang="pt-BR" dirty="0">
                <a:ea typeface="ＭＳ Ｐゴシック" panose="020B0600070205080204" pitchFamily="34" charset="-128"/>
              </a:rPr>
              <a:t>, serve para autenticar uma conta, ou seja, é usada no processo de verificação da sua identidade, assegurando que você é realmente quem diz ser e que possui o direito de acessar o recurso em questão. É um dos principais mecanismos de autenticação usados na Internet devido, principalmente, a simplicidade que possui.</a:t>
            </a:r>
          </a:p>
          <a:p>
            <a:r>
              <a:rPr lang="pt-BR" altLang="pt-BR" dirty="0">
                <a:ea typeface="ＭＳ Ｐゴシック" panose="020B0600070205080204" pitchFamily="34" charset="-128"/>
              </a:rPr>
              <a:t>A sua conta de usuário é de conhecimento geral e é o que permite a sua identificação. Ela é, muitas vezes, derivada do seu próprio nome, mas pode ser qualquer sequência de caracteres que permita que você seja identificado unicamente, como o seu endereço de </a:t>
            </a:r>
            <a:r>
              <a:rPr lang="pt-BR" altLang="pt-BR" i="1" dirty="0">
                <a:ea typeface="ＭＳ Ｐゴシック" panose="020B0600070205080204" pitchFamily="34" charset="-128"/>
              </a:rPr>
              <a:t>e-mail</a:t>
            </a:r>
            <a:r>
              <a:rPr lang="pt-BR" altLang="pt-BR" dirty="0">
                <a:ea typeface="ＭＳ Ｐゴシック" panose="020B0600070205080204" pitchFamily="34" charset="-128"/>
              </a:rPr>
              <a:t>. Para garantir que ela seja usada apenas por você, e por mais ninguém, é que existem os mecanismos de autenticação.</a:t>
            </a:r>
          </a:p>
        </p:txBody>
      </p:sp>
      <p:sp>
        <p:nvSpPr>
          <p:cNvPr id="4" name="Slide Number Placeholder 3"/>
          <p:cNvSpPr>
            <a:spLocks noGrp="1"/>
          </p:cNvSpPr>
          <p:nvPr>
            <p:ph type="sldNum" sz="quarter" idx="5"/>
          </p:nvPr>
        </p:nvSpPr>
        <p:spPr/>
        <p:txBody>
          <a:bodyPr/>
          <a:lstStyle/>
          <a:p>
            <a:fld id="{88079F1B-9EBC-9647-8DCE-DE265F78B11E}" type="slidenum">
              <a:rPr lang="pt-BR" smtClean="0"/>
              <a:t>14</a:t>
            </a:fld>
            <a:endParaRPr lang="pt-BR" dirty="0"/>
          </a:p>
        </p:txBody>
      </p:sp>
      <p:sp>
        <p:nvSpPr>
          <p:cNvPr id="5" name="Footer Placeholder 4"/>
          <p:cNvSpPr>
            <a:spLocks noGrp="1"/>
          </p:cNvSpPr>
          <p:nvPr>
            <p:ph type="ftr" sz="quarter" idx="4"/>
          </p:nvPr>
        </p:nvSpPr>
        <p:spPr/>
        <p:txBody>
          <a:bodyPr/>
          <a:lstStyle/>
          <a:p>
            <a:r>
              <a:rPr lang="pt-BR"/>
              <a:t>https://cartilha.cert.br/</a:t>
            </a:r>
            <a:endParaRPr lang="pt-BR" dirty="0"/>
          </a:p>
        </p:txBody>
      </p:sp>
      <p:sp>
        <p:nvSpPr>
          <p:cNvPr id="6" name="Header Placeholder 5"/>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998732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Uma senha boa, bem elaborada, é aquela difícil de ser descoberta (forte) e fácil de ser lembrada. Não convém que você crie uma senha forte se, quando for usá-la, não conseguir recordá-la Também não convém que você crie uma senha simples de ser lembrada se ela puder ser facilmente descoberta por um atacante. </a:t>
            </a:r>
          </a:p>
          <a:p>
            <a:r>
              <a:rPr lang="pt-BR" dirty="0"/>
              <a:t>Elementos que você </a:t>
            </a:r>
            <a:r>
              <a:rPr lang="pt-BR" b="1" dirty="0"/>
              <a:t>NÃO DEVE </a:t>
            </a:r>
            <a:r>
              <a:rPr lang="pt-BR" dirty="0"/>
              <a:t>usar ao criar suas senhas: </a:t>
            </a:r>
          </a:p>
          <a:p>
            <a:pPr marL="171450" indent="-171450">
              <a:buFont typeface="Arial" panose="020B0604020202020204" pitchFamily="34" charset="0"/>
              <a:buChar char="•"/>
            </a:pPr>
            <a:r>
              <a:rPr lang="pt-BR" b="1" dirty="0"/>
              <a:t>Qualquer tipo de dado pessoal: </a:t>
            </a:r>
            <a:r>
              <a:rPr lang="pt-BR" dirty="0"/>
              <a:t>evite nomes, sobrenomes, contas de usuário, números de documentos, placas de carros, números de telefones e datas.</a:t>
            </a:r>
          </a:p>
          <a:p>
            <a:pPr marL="171450" indent="-171450">
              <a:buFont typeface="Arial" panose="020B0604020202020204" pitchFamily="34" charset="0"/>
              <a:buChar char="•"/>
            </a:pPr>
            <a:r>
              <a:rPr lang="pt-BR" b="1" dirty="0"/>
              <a:t>Qualquer tipo de dado relativo ao serviço: </a:t>
            </a:r>
            <a:r>
              <a:rPr lang="pt-BR" dirty="0"/>
              <a:t>evite palavras associadas ao serviço no qual a senha será usada, como o nome da rede social ou </a:t>
            </a:r>
            <a:r>
              <a:rPr lang="pt-BR" i="1" dirty="0"/>
              <a:t>webmail</a:t>
            </a:r>
            <a:r>
              <a:rPr lang="pt-BR" dirty="0"/>
              <a:t>.</a:t>
            </a:r>
          </a:p>
          <a:p>
            <a:pPr marL="171450" indent="-171450">
              <a:buFont typeface="Arial" panose="020B0604020202020204" pitchFamily="34" charset="0"/>
              <a:buChar char="•"/>
            </a:pPr>
            <a:r>
              <a:rPr lang="pt-BR" b="1" dirty="0"/>
              <a:t>Sequências de teclado: </a:t>
            </a:r>
            <a:r>
              <a:rPr lang="pt-BR" dirty="0"/>
              <a:t>evite senhas associadas à proximidade entre os caracteres no teclado, como “123456”, “1qaz2wsx” e “</a:t>
            </a:r>
            <a:r>
              <a:rPr lang="pt-BR" dirty="0" err="1"/>
              <a:t>QwerTAsdfG</a:t>
            </a:r>
            <a:r>
              <a:rPr lang="pt-BR" dirty="0"/>
              <a:t>”. </a:t>
            </a:r>
          </a:p>
          <a:p>
            <a:pPr marL="171450" indent="-171450">
              <a:buFont typeface="Arial" panose="020B0604020202020204" pitchFamily="34" charset="0"/>
              <a:buChar char="•"/>
            </a:pPr>
            <a:r>
              <a:rPr lang="pt-BR" b="1" dirty="0"/>
              <a:t>Palavras que façam parte de listas publicamente conhecidas: </a:t>
            </a:r>
            <a:r>
              <a:rPr lang="pt-BR" dirty="0"/>
              <a:t>evite nomes de músicas, times de futebol, personagens de filmes e palavras presentes em dicionários de diferentes idiomas. </a:t>
            </a:r>
          </a:p>
          <a:p>
            <a:r>
              <a:rPr lang="pt-BR" dirty="0"/>
              <a:t>Elementos que você </a:t>
            </a:r>
            <a:r>
              <a:rPr lang="pt-BR" b="1" dirty="0"/>
              <a:t>DEVE </a:t>
            </a:r>
            <a:r>
              <a:rPr lang="pt-BR" dirty="0"/>
              <a:t>usar ao criar suas senhas: </a:t>
            </a:r>
          </a:p>
          <a:p>
            <a:pPr marL="171450" indent="-171450">
              <a:buFont typeface="Arial" panose="020B0604020202020204" pitchFamily="34" charset="0"/>
              <a:buChar char="•"/>
            </a:pPr>
            <a:r>
              <a:rPr lang="pt-BR" b="1" dirty="0"/>
              <a:t>Números aleatórios: </a:t>
            </a:r>
            <a:r>
              <a:rPr lang="pt-BR" dirty="0"/>
              <a:t>quanto mais ao acaso forem os números usados, melhor.</a:t>
            </a:r>
          </a:p>
          <a:p>
            <a:pPr marL="171450" indent="-171450">
              <a:buFont typeface="Arial" panose="020B0604020202020204" pitchFamily="34" charset="0"/>
              <a:buChar char="•"/>
            </a:pPr>
            <a:r>
              <a:rPr lang="pt-BR" b="1" dirty="0"/>
              <a:t>Grande quantidade de caracteres: </a:t>
            </a:r>
            <a:r>
              <a:rPr lang="pt-BR" dirty="0"/>
              <a:t>quanto mais longa for a senha, mais difícil será descobri-la. Apesar de senhas longas parecerem, a princípio, difíceis de serem digitadas, com o uso frequente elas o são facilmente.</a:t>
            </a:r>
          </a:p>
          <a:p>
            <a:pPr marL="171450" indent="-171450">
              <a:buFont typeface="Arial" panose="020B0604020202020204" pitchFamily="34" charset="0"/>
              <a:buChar char="•"/>
            </a:pPr>
            <a:r>
              <a:rPr lang="pt-BR" b="1" dirty="0"/>
              <a:t>Diferentes tipos de caracteres: </a:t>
            </a:r>
            <a:r>
              <a:rPr lang="pt-BR" dirty="0"/>
              <a:t>quanto mais “bagunçada” for a senha, mais difícil será descobri-la. Procure misturar caracteres, como números, sinais de pontuação e letras maiúsculas e minúsculas. O uso de sinais de pontuação dificulta que ela seja descoberta, sem necessariamente torná-la difícil de ser lembrada</a:t>
            </a:r>
          </a:p>
        </p:txBody>
      </p:sp>
      <p:sp>
        <p:nvSpPr>
          <p:cNvPr id="4" name="Slide Number Placeholder 3"/>
          <p:cNvSpPr>
            <a:spLocks noGrp="1"/>
          </p:cNvSpPr>
          <p:nvPr>
            <p:ph type="sldNum" sz="quarter" idx="5"/>
          </p:nvPr>
        </p:nvSpPr>
        <p:spPr/>
        <p:txBody>
          <a:bodyPr/>
          <a:lstStyle/>
          <a:p>
            <a:fld id="{88079F1B-9EBC-9647-8DCE-DE265F78B11E}" type="slidenum">
              <a:rPr lang="pt-BR" smtClean="0"/>
              <a:t>15</a:t>
            </a:fld>
            <a:endParaRPr lang="pt-BR" dirty="0"/>
          </a:p>
        </p:txBody>
      </p:sp>
      <p:sp>
        <p:nvSpPr>
          <p:cNvPr id="5" name="Footer Placeholder 4"/>
          <p:cNvSpPr>
            <a:spLocks noGrp="1"/>
          </p:cNvSpPr>
          <p:nvPr>
            <p:ph type="ftr" sz="quarter" idx="4"/>
          </p:nvPr>
        </p:nvSpPr>
        <p:spPr/>
        <p:txBody>
          <a:bodyPr/>
          <a:lstStyle/>
          <a:p>
            <a:r>
              <a:rPr lang="pt-BR"/>
              <a:t>https://cartilha.cert.br/</a:t>
            </a:r>
            <a:endParaRPr lang="pt-BR" dirty="0"/>
          </a:p>
        </p:txBody>
      </p:sp>
      <p:sp>
        <p:nvSpPr>
          <p:cNvPr id="6" name="Header Placeholder 5"/>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501646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ltLang="pt-BR" dirty="0">
                <a:ea typeface="ＭＳ Ｐゴシック" panose="020B0600070205080204" pitchFamily="34" charset="-128"/>
              </a:rPr>
              <a:t>Algumas dicas</a:t>
            </a:r>
            <a:r>
              <a:rPr lang="pt-BR" altLang="pt-BR" b="1" baseline="30000" dirty="0">
                <a:ea typeface="ＭＳ Ｐゴシック" panose="020B0600070205080204" pitchFamily="34" charset="-128"/>
              </a:rPr>
              <a:t> </a:t>
            </a:r>
            <a:r>
              <a:rPr lang="pt-BR" altLang="pt-BR" dirty="0">
                <a:ea typeface="ＭＳ Ｐゴシック" panose="020B0600070205080204" pitchFamily="34" charset="-128"/>
              </a:rPr>
              <a:t>práticas que você pode usar na elaboração de boas senhas são:</a:t>
            </a:r>
          </a:p>
          <a:p>
            <a:pPr marL="171450" indent="-171450">
              <a:buFont typeface="Arial" panose="020B0604020202020204" pitchFamily="34" charset="0"/>
              <a:buChar char="•"/>
            </a:pPr>
            <a:r>
              <a:rPr lang="pt-BR" altLang="pt-BR" b="1" dirty="0">
                <a:ea typeface="ＭＳ Ｐゴシック" panose="020B0600070205080204" pitchFamily="34" charset="-128"/>
              </a:rPr>
              <a:t>Selecione caracteres de uma frase:</a:t>
            </a:r>
            <a:r>
              <a:rPr lang="pt-BR" altLang="pt-BR" dirty="0">
                <a:ea typeface="ＭＳ Ｐゴシック" panose="020B0600070205080204" pitchFamily="34" charset="-128"/>
              </a:rPr>
              <a:t> baseie-se em uma frase e selecione a primeira, a segunda ou a última letra de cada palavra. Exemplo: com a frase “</a:t>
            </a:r>
            <a:r>
              <a:rPr lang="pt-BR" altLang="ja-JP" dirty="0">
                <a:ea typeface="ＭＳ Ｐゴシック" panose="020B0600070205080204" pitchFamily="34" charset="-128"/>
              </a:rPr>
              <a:t>O Cravo brigou com a Rosa debaixo de uma sacada</a:t>
            </a:r>
            <a:r>
              <a:rPr lang="pt-BR" altLang="pt-BR" dirty="0">
                <a:ea typeface="ＭＳ Ｐゴシック" panose="020B0600070205080204" pitchFamily="34" charset="-128"/>
              </a:rPr>
              <a:t>”</a:t>
            </a:r>
            <a:r>
              <a:rPr lang="pt-BR" altLang="ja-JP" dirty="0">
                <a:ea typeface="ＭＳ Ｐゴシック" panose="020B0600070205080204" pitchFamily="34" charset="-128"/>
              </a:rPr>
              <a:t> você pode gerar a senha </a:t>
            </a:r>
            <a:r>
              <a:rPr lang="pt-BR" altLang="pt-BR" dirty="0">
                <a:ea typeface="ＭＳ Ｐゴシック" panose="020B0600070205080204" pitchFamily="34" charset="-128"/>
              </a:rPr>
              <a:t>“</a:t>
            </a:r>
            <a:r>
              <a:rPr lang="pt-BR" altLang="ja-JP" dirty="0">
                <a:ea typeface="ＭＳ Ｐゴシック" panose="020B0600070205080204" pitchFamily="34" charset="-128"/>
              </a:rPr>
              <a:t>?</a:t>
            </a:r>
            <a:r>
              <a:rPr lang="pt-BR" altLang="ja-JP" dirty="0" err="1">
                <a:ea typeface="ＭＳ Ｐゴシック" panose="020B0600070205080204" pitchFamily="34" charset="-128"/>
              </a:rPr>
              <a:t>OCbcaRddus</a:t>
            </a:r>
            <a:r>
              <a:rPr lang="pt-BR" altLang="pt-BR" dirty="0">
                <a:ea typeface="ＭＳ Ｐゴシック" panose="020B0600070205080204" pitchFamily="34" charset="-128"/>
              </a:rPr>
              <a:t>”</a:t>
            </a:r>
            <a:r>
              <a:rPr lang="pt-BR" altLang="ja-JP" dirty="0">
                <a:ea typeface="ＭＳ Ｐゴシック" panose="020B0600070205080204" pitchFamily="34" charset="-128"/>
              </a:rPr>
              <a:t> (o sinal de interrogação foi colocado no início para acrescentar um símbolo à senha).</a:t>
            </a:r>
          </a:p>
          <a:p>
            <a:pPr marL="171450" indent="-171450">
              <a:buFont typeface="Arial" panose="020B0604020202020204" pitchFamily="34" charset="0"/>
              <a:buChar char="•"/>
            </a:pPr>
            <a:r>
              <a:rPr lang="pt-BR" altLang="pt-BR" b="1" dirty="0">
                <a:ea typeface="ＭＳ Ｐゴシック" panose="020B0600070205080204" pitchFamily="34" charset="-128"/>
              </a:rPr>
              <a:t>Utilize uma frase longa:</a:t>
            </a:r>
            <a:r>
              <a:rPr lang="pt-BR" altLang="pt-BR" dirty="0">
                <a:ea typeface="ＭＳ Ｐゴシック" panose="020B0600070205080204" pitchFamily="34" charset="-128"/>
              </a:rPr>
              <a:t> escolha uma frase longa, que faça sentido para você, que seja fácil de ser memorizada e que, se possível, tenha diferentes tipos de caracteres. Evite citações comuns (como ditados populares) e frases que possam ser diretamente ligadas à você (como o refrão de sua música preferida). Exemplo: se quando criança você sonhava em ser astronauta, pode usar como senha “</a:t>
            </a:r>
            <a:r>
              <a:rPr lang="pt-BR" altLang="ja-JP" dirty="0">
                <a:ea typeface="ＭＳ Ｐゴシック" panose="020B0600070205080204" pitchFamily="34" charset="-128"/>
              </a:rPr>
              <a:t>1 dia ainda verei os </a:t>
            </a:r>
            <a:r>
              <a:rPr lang="pt-BR" altLang="ja-JP" dirty="0" err="1">
                <a:ea typeface="ＭＳ Ｐゴシック" panose="020B0600070205080204" pitchFamily="34" charset="-128"/>
              </a:rPr>
              <a:t>aneis</a:t>
            </a:r>
            <a:r>
              <a:rPr lang="pt-BR" altLang="ja-JP" dirty="0">
                <a:ea typeface="ＭＳ Ｐゴシック" panose="020B0600070205080204" pitchFamily="34" charset="-128"/>
              </a:rPr>
              <a:t> de Saturno!!!</a:t>
            </a:r>
            <a:r>
              <a:rPr lang="pt-BR" altLang="pt-BR" dirty="0">
                <a:ea typeface="ＭＳ Ｐゴシック" panose="020B0600070205080204" pitchFamily="34" charset="-128"/>
              </a:rPr>
              <a:t>”</a:t>
            </a:r>
            <a:r>
              <a:rPr lang="pt-BR" altLang="ja-JP" dirty="0">
                <a:ea typeface="ＭＳ Ｐゴシック" panose="020B0600070205080204" pitchFamily="34" charset="-128"/>
              </a:rPr>
              <a:t>.</a:t>
            </a:r>
          </a:p>
          <a:p>
            <a:pPr marL="171450" indent="-171450">
              <a:buFont typeface="Arial" panose="020B0604020202020204" pitchFamily="34" charset="0"/>
              <a:buChar char="•"/>
            </a:pPr>
            <a:r>
              <a:rPr lang="pt-BR" altLang="pt-BR" b="1" dirty="0">
                <a:ea typeface="ＭＳ Ｐゴシック" panose="020B0600070205080204" pitchFamily="34" charset="-128"/>
              </a:rPr>
              <a:t>Faça substituições de caracteres:</a:t>
            </a:r>
            <a:r>
              <a:rPr lang="pt-BR" altLang="pt-BR" dirty="0">
                <a:ea typeface="ＭＳ Ｐゴシック" panose="020B0600070205080204" pitchFamily="34" charset="-128"/>
              </a:rPr>
              <a:t> invente um padrão de substituição baseado, por exemplo, na semelhança visual (“</a:t>
            </a:r>
            <a:r>
              <a:rPr lang="pt-BR" altLang="ja-JP" dirty="0" err="1">
                <a:ea typeface="ＭＳ Ｐゴシック" panose="020B0600070205080204" pitchFamily="34" charset="-128"/>
              </a:rPr>
              <a:t>w</a:t>
            </a:r>
            <a:r>
              <a:rPr lang="pt-BR" altLang="pt-BR" dirty="0">
                <a:ea typeface="ＭＳ Ｐゴシック" panose="020B0600070205080204" pitchFamily="34" charset="-128"/>
              </a:rPr>
              <a:t>”</a:t>
            </a:r>
            <a:r>
              <a:rPr lang="pt-BR" altLang="ja-JP" dirty="0">
                <a:ea typeface="ＭＳ Ｐゴシック" panose="020B0600070205080204" pitchFamily="34" charset="-128"/>
              </a:rPr>
              <a:t> e </a:t>
            </a:r>
            <a:r>
              <a:rPr lang="pt-BR" altLang="pt-BR" dirty="0">
                <a:ea typeface="ＭＳ Ｐゴシック" panose="020B0600070205080204" pitchFamily="34" charset="-128"/>
              </a:rPr>
              <a:t>“</a:t>
            </a:r>
            <a:r>
              <a:rPr lang="pt-BR" altLang="ja-JP" dirty="0" err="1">
                <a:ea typeface="ＭＳ Ｐゴシック" panose="020B0600070205080204" pitchFamily="34" charset="-128"/>
              </a:rPr>
              <a:t>vv</a:t>
            </a:r>
            <a:r>
              <a:rPr lang="pt-BR" altLang="pt-BR" dirty="0">
                <a:ea typeface="ＭＳ Ｐゴシック" panose="020B0600070205080204" pitchFamily="34" charset="-128"/>
              </a:rPr>
              <a:t>”</a:t>
            </a:r>
            <a:r>
              <a:rPr lang="pt-BR" altLang="ja-JP" dirty="0">
                <a:ea typeface="ＭＳ Ｐゴシック" panose="020B0600070205080204" pitchFamily="34" charset="-128"/>
              </a:rPr>
              <a:t>) ou de fonética (</a:t>
            </a:r>
            <a:r>
              <a:rPr lang="pt-BR" altLang="pt-BR" dirty="0">
                <a:ea typeface="ＭＳ Ｐゴシック" panose="020B0600070205080204" pitchFamily="34" charset="-128"/>
              </a:rPr>
              <a:t>“</a:t>
            </a:r>
            <a:r>
              <a:rPr lang="pt-BR" altLang="ja-JP" dirty="0" err="1">
                <a:ea typeface="ＭＳ Ｐゴシック" panose="020B0600070205080204" pitchFamily="34" charset="-128"/>
              </a:rPr>
              <a:t>ca</a:t>
            </a:r>
            <a:r>
              <a:rPr lang="pt-BR" altLang="pt-BR" dirty="0">
                <a:ea typeface="ＭＳ Ｐゴシック" panose="020B0600070205080204" pitchFamily="34" charset="-128"/>
              </a:rPr>
              <a:t>”</a:t>
            </a:r>
            <a:r>
              <a:rPr lang="pt-BR" altLang="ja-JP" dirty="0">
                <a:ea typeface="ＭＳ Ｐゴシック" panose="020B0600070205080204" pitchFamily="34" charset="-128"/>
              </a:rPr>
              <a:t> e </a:t>
            </a:r>
            <a:r>
              <a:rPr lang="pt-BR" altLang="pt-BR" dirty="0">
                <a:ea typeface="ＭＳ Ｐゴシック" panose="020B0600070205080204" pitchFamily="34" charset="-128"/>
              </a:rPr>
              <a:t>“</a:t>
            </a:r>
            <a:r>
              <a:rPr lang="pt-BR" altLang="ja-JP" dirty="0" err="1">
                <a:ea typeface="ＭＳ Ｐゴシック" panose="020B0600070205080204" pitchFamily="34" charset="-128"/>
              </a:rPr>
              <a:t>k</a:t>
            </a:r>
            <a:r>
              <a:rPr lang="pt-BR" altLang="pt-BR" dirty="0">
                <a:ea typeface="ＭＳ Ｐゴシック" panose="020B0600070205080204" pitchFamily="34" charset="-128"/>
              </a:rPr>
              <a:t>”</a:t>
            </a:r>
            <a:r>
              <a:rPr lang="pt-BR" altLang="ja-JP" dirty="0">
                <a:ea typeface="ＭＳ Ｐゴシック" panose="020B0600070205080204" pitchFamily="34" charset="-128"/>
              </a:rPr>
              <a:t>) entre os caracteres. Crie o seu próprio padrão pois algumas trocas já são bastante óbvias. Exemplo: duplicando as letras </a:t>
            </a:r>
            <a:r>
              <a:rPr lang="pt-BR" altLang="pt-BR" dirty="0">
                <a:ea typeface="ＭＳ Ｐゴシック" panose="020B0600070205080204" pitchFamily="34" charset="-128"/>
              </a:rPr>
              <a:t>“</a:t>
            </a:r>
            <a:r>
              <a:rPr lang="pt-BR" altLang="ja-JP" dirty="0" err="1">
                <a:ea typeface="ＭＳ Ｐゴシック" panose="020B0600070205080204" pitchFamily="34" charset="-128"/>
              </a:rPr>
              <a:t>s</a:t>
            </a:r>
            <a:r>
              <a:rPr lang="pt-BR" altLang="pt-BR" dirty="0">
                <a:ea typeface="ＭＳ Ｐゴシック" panose="020B0600070205080204" pitchFamily="34" charset="-128"/>
              </a:rPr>
              <a:t>”</a:t>
            </a:r>
            <a:r>
              <a:rPr lang="pt-BR" altLang="ja-JP" dirty="0">
                <a:ea typeface="ＭＳ Ｐゴシック" panose="020B0600070205080204" pitchFamily="34" charset="-128"/>
              </a:rPr>
              <a:t> e </a:t>
            </a:r>
            <a:r>
              <a:rPr lang="pt-BR" altLang="pt-BR" dirty="0">
                <a:ea typeface="ＭＳ Ｐゴシック" panose="020B0600070205080204" pitchFamily="34" charset="-128"/>
              </a:rPr>
              <a:t>“</a:t>
            </a:r>
            <a:r>
              <a:rPr lang="pt-BR" altLang="ja-JP" dirty="0" err="1">
                <a:ea typeface="ＭＳ Ｐゴシック" panose="020B0600070205080204" pitchFamily="34" charset="-128"/>
              </a:rPr>
              <a:t>r</a:t>
            </a:r>
            <a:r>
              <a:rPr lang="pt-BR" altLang="pt-BR" dirty="0">
                <a:ea typeface="ＭＳ Ｐゴシック" panose="020B0600070205080204" pitchFamily="34" charset="-128"/>
              </a:rPr>
              <a:t>”</a:t>
            </a:r>
            <a:r>
              <a:rPr lang="pt-BR" altLang="ja-JP" dirty="0">
                <a:ea typeface="ＭＳ Ｐゴシック" panose="020B0600070205080204" pitchFamily="34" charset="-128"/>
              </a:rPr>
              <a:t>, substituindo </a:t>
            </a:r>
            <a:r>
              <a:rPr lang="pt-BR" altLang="pt-BR" dirty="0">
                <a:ea typeface="ＭＳ Ｐゴシック" panose="020B0600070205080204" pitchFamily="34" charset="-128"/>
              </a:rPr>
              <a:t>“</a:t>
            </a:r>
            <a:r>
              <a:rPr lang="pt-BR" altLang="ja-JP" dirty="0">
                <a:ea typeface="ＭＳ Ｐゴシック" panose="020B0600070205080204" pitchFamily="34" charset="-128"/>
              </a:rPr>
              <a:t>o</a:t>
            </a:r>
            <a:r>
              <a:rPr lang="pt-BR" altLang="pt-BR" dirty="0">
                <a:ea typeface="ＭＳ Ｐゴシック" panose="020B0600070205080204" pitchFamily="34" charset="-128"/>
              </a:rPr>
              <a:t>”</a:t>
            </a:r>
            <a:r>
              <a:rPr lang="pt-BR" altLang="ja-JP" dirty="0">
                <a:ea typeface="ＭＳ Ｐゴシック" panose="020B0600070205080204" pitchFamily="34" charset="-128"/>
              </a:rPr>
              <a:t> por </a:t>
            </a:r>
            <a:r>
              <a:rPr lang="pt-BR" altLang="pt-BR" dirty="0">
                <a:ea typeface="ＭＳ Ｐゴシック" panose="020B0600070205080204" pitchFamily="34" charset="-128"/>
              </a:rPr>
              <a:t>“</a:t>
            </a:r>
            <a:r>
              <a:rPr lang="pt-BR" altLang="ja-JP" dirty="0">
                <a:ea typeface="ＭＳ Ｐゴシック" panose="020B0600070205080204" pitchFamily="34" charset="-128"/>
              </a:rPr>
              <a:t>0</a:t>
            </a:r>
            <a:r>
              <a:rPr lang="pt-BR" altLang="pt-BR" dirty="0">
                <a:ea typeface="ＭＳ Ｐゴシック" panose="020B0600070205080204" pitchFamily="34" charset="-128"/>
              </a:rPr>
              <a:t>”</a:t>
            </a:r>
            <a:r>
              <a:rPr lang="pt-BR" altLang="ja-JP" dirty="0">
                <a:ea typeface="ＭＳ Ｐゴシック" panose="020B0600070205080204" pitchFamily="34" charset="-128"/>
              </a:rPr>
              <a:t> (número zero) e usando a frase </a:t>
            </a:r>
            <a:r>
              <a:rPr lang="pt-BR" altLang="pt-BR" dirty="0">
                <a:ea typeface="ＭＳ Ｐゴシック" panose="020B0600070205080204" pitchFamily="34" charset="-128"/>
              </a:rPr>
              <a:t>“</a:t>
            </a:r>
            <a:r>
              <a:rPr lang="pt-BR" altLang="ja-JP" dirty="0">
                <a:ea typeface="ＭＳ Ｐゴシック" panose="020B0600070205080204" pitchFamily="34" charset="-128"/>
              </a:rPr>
              <a:t>Sol, astro-rei do Sistema Solar</a:t>
            </a:r>
            <a:r>
              <a:rPr lang="pt-BR" altLang="pt-BR" dirty="0">
                <a:ea typeface="ＭＳ Ｐゴシック" panose="020B0600070205080204" pitchFamily="34" charset="-128"/>
              </a:rPr>
              <a:t>”</a:t>
            </a:r>
            <a:r>
              <a:rPr lang="pt-BR" altLang="ja-JP" dirty="0">
                <a:ea typeface="ＭＳ Ｐゴシック" panose="020B0600070205080204" pitchFamily="34" charset="-128"/>
              </a:rPr>
              <a:t> você pode gerar a senha </a:t>
            </a:r>
            <a:r>
              <a:rPr lang="pt-BR" altLang="pt-BR" dirty="0">
                <a:ea typeface="ＭＳ Ｐゴシック" panose="020B0600070205080204" pitchFamily="34" charset="-128"/>
              </a:rPr>
              <a:t>“</a:t>
            </a:r>
            <a:r>
              <a:rPr lang="pt-BR" altLang="ja-JP" dirty="0">
                <a:ea typeface="ＭＳ Ｐゴシック" panose="020B0600070205080204" pitchFamily="34" charset="-128"/>
              </a:rPr>
              <a:t>SS0l, asstrr0-rrei d0 </a:t>
            </a:r>
            <a:r>
              <a:rPr lang="pt-BR" altLang="ja-JP" dirty="0" err="1">
                <a:ea typeface="ＭＳ Ｐゴシック" panose="020B0600070205080204" pitchFamily="34" charset="-128"/>
              </a:rPr>
              <a:t>SSisstema</a:t>
            </a:r>
            <a:r>
              <a:rPr lang="pt-BR" altLang="ja-JP" dirty="0">
                <a:ea typeface="ＭＳ Ｐゴシック" panose="020B0600070205080204" pitchFamily="34" charset="-128"/>
              </a:rPr>
              <a:t> SS0larr</a:t>
            </a:r>
            <a:r>
              <a:rPr lang="pt-BR" altLang="pt-BR" dirty="0">
                <a:ea typeface="ＭＳ Ｐゴシック" panose="020B0600070205080204" pitchFamily="34" charset="-128"/>
              </a:rPr>
              <a:t>”</a:t>
            </a:r>
            <a:r>
              <a:rPr lang="pt-BR" altLang="ja-JP" dirty="0">
                <a:ea typeface="ＭＳ Ｐゴシック" panose="020B0600070205080204" pitchFamily="34" charset="-128"/>
              </a:rPr>
              <a:t>.</a:t>
            </a:r>
            <a:endParaRPr lang="pt-BR" altLang="pt-BR" dirty="0">
              <a:ea typeface="ＭＳ Ｐゴシック" panose="020B0600070205080204" pitchFamily="34" charset="-128"/>
            </a:endParaRPr>
          </a:p>
        </p:txBody>
      </p:sp>
      <p:sp>
        <p:nvSpPr>
          <p:cNvPr id="4" name="Slide Number Placeholder 3"/>
          <p:cNvSpPr>
            <a:spLocks noGrp="1"/>
          </p:cNvSpPr>
          <p:nvPr>
            <p:ph type="sldNum" sz="quarter" idx="5"/>
          </p:nvPr>
        </p:nvSpPr>
        <p:spPr/>
        <p:txBody>
          <a:bodyPr/>
          <a:lstStyle/>
          <a:p>
            <a:fld id="{88079F1B-9EBC-9647-8DCE-DE265F78B11E}" type="slidenum">
              <a:rPr lang="pt-BR" smtClean="0"/>
              <a:t>16</a:t>
            </a:fld>
            <a:endParaRPr lang="pt-BR" dirty="0"/>
          </a:p>
        </p:txBody>
      </p:sp>
      <p:sp>
        <p:nvSpPr>
          <p:cNvPr id="5" name="Footer Placeholder 4"/>
          <p:cNvSpPr>
            <a:spLocks noGrp="1"/>
          </p:cNvSpPr>
          <p:nvPr>
            <p:ph type="ftr" sz="quarter" idx="4"/>
          </p:nvPr>
        </p:nvSpPr>
        <p:spPr/>
        <p:txBody>
          <a:bodyPr/>
          <a:lstStyle/>
          <a:p>
            <a:r>
              <a:rPr lang="pt-BR"/>
              <a:t>https://cartilha.cert.br/</a:t>
            </a:r>
            <a:endParaRPr lang="pt-BR" dirty="0"/>
          </a:p>
        </p:txBody>
      </p:sp>
      <p:sp>
        <p:nvSpPr>
          <p:cNvPr id="6" name="Header Placeholder 5"/>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2887691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Header Placeholder 3"/>
          <p:cNvSpPr>
            <a:spLocks noGrp="1"/>
          </p:cNvSpPr>
          <p:nvPr>
            <p:ph type="hdr" sz="quarter"/>
          </p:nvPr>
        </p:nvSpPr>
        <p:spPr/>
        <p:txBody>
          <a:bodyPr/>
          <a:lstStyle/>
          <a:p>
            <a:r>
              <a:rPr lang="en-US" altLang="pt-BR"/>
              <a:t>Proteja os seus dados e os da sua empresa</a:t>
            </a:r>
            <a:endParaRPr lang="en-US" altLang="pt-BR" dirty="0"/>
          </a:p>
        </p:txBody>
      </p:sp>
      <p:sp>
        <p:nvSpPr>
          <p:cNvPr id="5" name="Footer Placeholder 4"/>
          <p:cNvSpPr>
            <a:spLocks noGrp="1"/>
          </p:cNvSpPr>
          <p:nvPr>
            <p:ph type="ftr" sz="quarter" idx="4"/>
          </p:nvPr>
        </p:nvSpPr>
        <p:spPr/>
        <p:txBody>
          <a:bodyPr/>
          <a:lstStyle/>
          <a:p>
            <a:pPr>
              <a:defRPr/>
            </a:pPr>
            <a:r>
              <a:rPr lang="en-US"/>
              <a:t>https://cartilha.cert.br/</a:t>
            </a:r>
            <a:endParaRPr lang="en-US" dirty="0"/>
          </a:p>
        </p:txBody>
      </p:sp>
      <p:sp>
        <p:nvSpPr>
          <p:cNvPr id="6" name="Slide Number Placeholder 5"/>
          <p:cNvSpPr>
            <a:spLocks noGrp="1"/>
          </p:cNvSpPr>
          <p:nvPr>
            <p:ph type="sldNum" sz="quarter" idx="5"/>
          </p:nvPr>
        </p:nvSpPr>
        <p:spPr/>
        <p:txBody>
          <a:bodyPr/>
          <a:lstStyle/>
          <a:p>
            <a:fld id="{8288D07E-4D23-1546-9DFD-250ADA4F3763}" type="slidenum">
              <a:rPr lang="en-US" altLang="pt-BR" smtClean="0"/>
              <a:pPr/>
              <a:t>17</a:t>
            </a:fld>
            <a:endParaRPr lang="en-US" altLang="pt-BR"/>
          </a:p>
        </p:txBody>
      </p:sp>
    </p:spTree>
    <p:extLst>
      <p:ext uri="{BB962C8B-B14F-4D97-AF65-F5344CB8AC3E}">
        <p14:creationId xmlns:p14="http://schemas.microsoft.com/office/powerpoint/2010/main" val="379517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Header Placeholder 3"/>
          <p:cNvSpPr>
            <a:spLocks noGrp="1"/>
          </p:cNvSpPr>
          <p:nvPr>
            <p:ph type="hdr" sz="quarter"/>
          </p:nvPr>
        </p:nvSpPr>
        <p:spPr/>
        <p:txBody>
          <a:bodyPr/>
          <a:lstStyle/>
          <a:p>
            <a:r>
              <a:rPr lang="en-US" altLang="pt-BR"/>
              <a:t>Proteja os seus dados e os da sua empresa</a:t>
            </a:r>
            <a:endParaRPr lang="en-US" altLang="pt-BR" dirty="0"/>
          </a:p>
        </p:txBody>
      </p:sp>
      <p:sp>
        <p:nvSpPr>
          <p:cNvPr id="5" name="Footer Placeholder 4"/>
          <p:cNvSpPr>
            <a:spLocks noGrp="1"/>
          </p:cNvSpPr>
          <p:nvPr>
            <p:ph type="ftr" sz="quarter" idx="4"/>
          </p:nvPr>
        </p:nvSpPr>
        <p:spPr/>
        <p:txBody>
          <a:bodyPr/>
          <a:lstStyle/>
          <a:p>
            <a:pPr>
              <a:defRPr/>
            </a:pPr>
            <a:r>
              <a:rPr lang="en-US"/>
              <a:t>https://cartilha.cert.br/</a:t>
            </a:r>
            <a:endParaRPr lang="en-US" dirty="0"/>
          </a:p>
        </p:txBody>
      </p:sp>
      <p:sp>
        <p:nvSpPr>
          <p:cNvPr id="6" name="Slide Number Placeholder 5"/>
          <p:cNvSpPr>
            <a:spLocks noGrp="1"/>
          </p:cNvSpPr>
          <p:nvPr>
            <p:ph type="sldNum" sz="quarter" idx="5"/>
          </p:nvPr>
        </p:nvSpPr>
        <p:spPr/>
        <p:txBody>
          <a:bodyPr/>
          <a:lstStyle/>
          <a:p>
            <a:fld id="{8288D07E-4D23-1546-9DFD-250ADA4F3763}" type="slidenum">
              <a:rPr lang="en-US" altLang="pt-BR" smtClean="0"/>
              <a:pPr/>
              <a:t>18</a:t>
            </a:fld>
            <a:endParaRPr lang="en-US" altLang="pt-BR"/>
          </a:p>
        </p:txBody>
      </p:sp>
    </p:spTree>
    <p:extLst>
      <p:ext uri="{BB962C8B-B14F-4D97-AF65-F5344CB8AC3E}">
        <p14:creationId xmlns:p14="http://schemas.microsoft.com/office/powerpoint/2010/main" val="3065296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ltLang="pt-BR" dirty="0">
                <a:ea typeface="ＭＳ Ｐゴシック" panose="020B0600070205080204" pitchFamily="34" charset="-128"/>
              </a:rPr>
              <a:t>Crie grupos de senhas, de acordo com o risco envolvido:  </a:t>
            </a:r>
          </a:p>
          <a:p>
            <a:pPr marL="171450" indent="-171450">
              <a:buFont typeface="Arial" panose="020B0604020202020204" pitchFamily="34" charset="0"/>
              <a:buChar char="•"/>
            </a:pPr>
            <a:r>
              <a:rPr lang="pt-BR" altLang="pt-BR" dirty="0">
                <a:ea typeface="ＭＳ Ｐゴシック" panose="020B0600070205080204" pitchFamily="34" charset="-128"/>
              </a:rPr>
              <a:t>crie senhas únicas e fortes e use-as onde haja recursos valiosos envolvidos. Exemplo:  para acesso a </a:t>
            </a:r>
            <a:r>
              <a:rPr lang="pt-BR" altLang="pt-BR" i="1" dirty="0">
                <a:ea typeface="ＭＳ Ｐゴシック" panose="020B0600070205080204" pitchFamily="34" charset="-128"/>
              </a:rPr>
              <a:t>Internet Banking</a:t>
            </a:r>
            <a:r>
              <a:rPr lang="pt-BR" altLang="pt-BR" dirty="0">
                <a:ea typeface="ＭＳ Ｐゴシック" panose="020B0600070205080204" pitchFamily="34" charset="-128"/>
              </a:rPr>
              <a:t> ou </a:t>
            </a:r>
            <a:r>
              <a:rPr lang="pt-BR" altLang="pt-BR" i="1" dirty="0">
                <a:ea typeface="ＭＳ Ｐゴシック" panose="020B0600070205080204" pitchFamily="34" charset="-128"/>
              </a:rPr>
              <a:t>e-mail</a:t>
            </a:r>
            <a:r>
              <a:rPr lang="pt-BR" altLang="pt-BR" dirty="0">
                <a:ea typeface="ＭＳ Ｐゴシック" panose="020B0600070205080204" pitchFamily="34" charset="-128"/>
              </a:rPr>
              <a:t>;</a:t>
            </a:r>
          </a:p>
          <a:p>
            <a:pPr marL="171450" indent="-171450">
              <a:buFont typeface="Arial" panose="020B0604020202020204" pitchFamily="34" charset="0"/>
              <a:buChar char="•"/>
            </a:pPr>
            <a:r>
              <a:rPr lang="pt-BR" altLang="pt-BR" dirty="0">
                <a:ea typeface="ＭＳ Ｐゴシック" panose="020B0600070205080204" pitchFamily="34" charset="-128"/>
              </a:rPr>
              <a:t>crie senhas únicas, um pouco mais simples, para casos nos quais o valor dos recursos protegidos é inferior. Exemplo: </a:t>
            </a:r>
            <a:r>
              <a:rPr lang="pt-BR" altLang="pt-BR" i="1" dirty="0">
                <a:ea typeface="ＭＳ Ｐゴシック" panose="020B0600070205080204" pitchFamily="34" charset="-128"/>
              </a:rPr>
              <a:t>sites</a:t>
            </a:r>
            <a:r>
              <a:rPr lang="pt-BR" altLang="pt-BR" dirty="0">
                <a:ea typeface="ＭＳ Ｐゴシック" panose="020B0600070205080204" pitchFamily="34" charset="-128"/>
              </a:rPr>
              <a:t> de comércio eletrônico, desde que as informações de pagamento  não sejam armazenadas para uso posterior;</a:t>
            </a:r>
          </a:p>
          <a:p>
            <a:pPr marL="171450" indent="-171450">
              <a:buFont typeface="Arial" panose="020B0604020202020204" pitchFamily="34" charset="0"/>
              <a:buChar char="•"/>
            </a:pPr>
            <a:r>
              <a:rPr lang="pt-BR" altLang="pt-BR" dirty="0">
                <a:ea typeface="ＭＳ Ｐゴシック" panose="020B0600070205080204" pitchFamily="34" charset="-128"/>
              </a:rPr>
              <a:t>crie senhas simples e reutilizadas para acessos sem risco. Exemplo: baixar um arquivo.</a:t>
            </a:r>
          </a:p>
          <a:p>
            <a:r>
              <a:rPr lang="pt-BR" altLang="pt-BR" dirty="0">
                <a:ea typeface="ＭＳ Ｐゴシック" panose="020B0600070205080204" pitchFamily="34" charset="-128"/>
              </a:rPr>
              <a:t>Armazene suas senhas de forma segura:</a:t>
            </a:r>
          </a:p>
          <a:p>
            <a:pPr marL="171450" indent="-171450">
              <a:buFont typeface="Arial" panose="020B0604020202020204" pitchFamily="34" charset="0"/>
              <a:buChar char="•"/>
            </a:pPr>
            <a:r>
              <a:rPr lang="pt-BR" altLang="pt-BR" dirty="0">
                <a:ea typeface="ＭＳ Ｐゴシック" panose="020B0600070205080204" pitchFamily="34" charset="-128"/>
              </a:rPr>
              <a:t>anote-as em um papel e guarde-o em local seguro: este método é preferível a usar  senhas fracas pois, é mais fácil garantir que ninguém terá acesso ao papel do que evitar que uma senha fraca seja descoberta;</a:t>
            </a:r>
            <a:endParaRPr lang="en-US" altLang="pt-BR" dirty="0">
              <a:ea typeface="ＭＳ Ｐゴシック" panose="020B0600070205080204" pitchFamily="34" charset="-128"/>
            </a:endParaRPr>
          </a:p>
          <a:p>
            <a:pPr marL="171450" indent="-171450">
              <a:buFont typeface="Arial" panose="020B0604020202020204" pitchFamily="34" charset="0"/>
              <a:buChar char="•"/>
            </a:pPr>
            <a:r>
              <a:rPr lang="pt-BR" altLang="pt-BR" dirty="0">
                <a:ea typeface="ＭＳ Ｐゴシック" panose="020B0600070205080204" pitchFamily="34" charset="-128"/>
              </a:rPr>
              <a:t>grave-as em um arquivo criptografado: mantenha-a um arquivo criptografado e use-o para cadastrar manualmente suas contas e senhas;</a:t>
            </a:r>
          </a:p>
          <a:p>
            <a:pPr marL="171450" indent="-171450">
              <a:buFont typeface="Arial" panose="020B0604020202020204" pitchFamily="34" charset="0"/>
              <a:buChar char="•"/>
            </a:pPr>
            <a:r>
              <a:rPr lang="pt-BR" altLang="pt-BR" dirty="0">
                <a:ea typeface="ＭＳ Ｐゴシック" panose="020B0600070205080204" pitchFamily="34" charset="-128"/>
              </a:rPr>
              <a:t>use programas gerenciadores de contas/senhas: programas deste tipo permitem armazenar grandes quantidades de contas/senhas em um único arquivo, acessível por meio de uma chave mestra.</a:t>
            </a:r>
          </a:p>
          <a:p>
            <a:pPr marL="171450" indent="-171450">
              <a:buFont typeface="Arial" panose="020B0604020202020204" pitchFamily="34" charset="0"/>
              <a:buChar char="•"/>
            </a:pPr>
            <a:endParaRPr lang="pt-BR" altLang="pt-BR" dirty="0">
              <a:ea typeface="ＭＳ Ｐゴシック" panose="020B0600070205080204" pitchFamily="34" charset="-128"/>
            </a:endParaRPr>
          </a:p>
        </p:txBody>
      </p:sp>
      <p:sp>
        <p:nvSpPr>
          <p:cNvPr id="4" name="Header Placeholder 3"/>
          <p:cNvSpPr>
            <a:spLocks noGrp="1"/>
          </p:cNvSpPr>
          <p:nvPr>
            <p:ph type="hdr" sz="quarter"/>
          </p:nvPr>
        </p:nvSpPr>
        <p:spPr/>
        <p:txBody>
          <a:bodyPr/>
          <a:lstStyle/>
          <a:p>
            <a:r>
              <a:rPr lang="en-US" altLang="pt-BR"/>
              <a:t>Proteja os seus dados e os da sua empresa</a:t>
            </a:r>
          </a:p>
        </p:txBody>
      </p:sp>
      <p:sp>
        <p:nvSpPr>
          <p:cNvPr id="5" name="Footer Placeholder 4"/>
          <p:cNvSpPr>
            <a:spLocks noGrp="1"/>
          </p:cNvSpPr>
          <p:nvPr>
            <p:ph type="ftr" sz="quarter" idx="4"/>
          </p:nvPr>
        </p:nvSpPr>
        <p:spPr/>
        <p:txBody>
          <a:bodyPr/>
          <a:lstStyle/>
          <a:p>
            <a:pPr>
              <a:defRPr/>
            </a:pPr>
            <a:r>
              <a:rPr lang="en-US"/>
              <a:t>https://cartilha.cert.br/</a:t>
            </a:r>
            <a:endParaRPr lang="en-US" dirty="0"/>
          </a:p>
        </p:txBody>
      </p:sp>
      <p:sp>
        <p:nvSpPr>
          <p:cNvPr id="6" name="Slide Number Placeholder 5"/>
          <p:cNvSpPr>
            <a:spLocks noGrp="1"/>
          </p:cNvSpPr>
          <p:nvPr>
            <p:ph type="sldNum" sz="quarter" idx="5"/>
          </p:nvPr>
        </p:nvSpPr>
        <p:spPr/>
        <p:txBody>
          <a:bodyPr/>
          <a:lstStyle/>
          <a:p>
            <a:fld id="{8288D07E-4D23-1546-9DFD-250ADA4F3763}" type="slidenum">
              <a:rPr lang="en-US" altLang="pt-BR" smtClean="0"/>
              <a:pPr/>
              <a:t>19</a:t>
            </a:fld>
            <a:endParaRPr lang="en-US" altLang="pt-BR"/>
          </a:p>
        </p:txBody>
      </p:sp>
    </p:spTree>
    <p:extLst>
      <p:ext uri="{BB962C8B-B14F-4D97-AF65-F5344CB8AC3E}">
        <p14:creationId xmlns:p14="http://schemas.microsoft.com/office/powerpoint/2010/main" val="3933501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9E5A8CE9-957B-3446-8FE9-81F540992036}"/>
              </a:ext>
            </a:extLst>
          </p:cNvPr>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FEC62C05-F59E-5840-8384-FFBDE4193342}"/>
              </a:ext>
            </a:extLst>
          </p:cNvPr>
          <p:cNvSpPr>
            <a:spLocks noGrp="1"/>
          </p:cNvSpPr>
          <p:nvPr>
            <p:ph type="body" idx="1"/>
          </p:nvPr>
        </p:nvSpPr>
        <p:spPr bwMode="auto">
          <a:xfrm>
            <a:off x="685800" y="4343400"/>
            <a:ext cx="5486400" cy="41148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171450" indent="-171450" eaLnBrk="1" hangingPunct="1">
              <a:buFont typeface="Arial" panose="020B0604020202020204" pitchFamily="34" charset="0"/>
              <a:buChar char="•"/>
            </a:pPr>
            <a:r>
              <a:rPr lang="pt-BR" altLang="pt-BR" b="1" dirty="0">
                <a:ea typeface="ＭＳ Ｐゴシック" panose="020B0600070205080204" pitchFamily="34" charset="-128"/>
              </a:rPr>
              <a:t>A importância dos seus dados: </a:t>
            </a:r>
            <a:r>
              <a:rPr lang="pt-BR" altLang="pt-BR" b="0" dirty="0">
                <a:ea typeface="ＭＳ Ｐゴシック" panose="020B0600070205080204" pitchFamily="34" charset="-128"/>
              </a:rPr>
              <a:t>apresenta alguns tipos de dados referentes a sua pessoa, os riscos a que estão sujeitos, exemplos de situações envolvendo esses riscos e ressalta a importância de proteger seus </a:t>
            </a:r>
            <a:r>
              <a:rPr lang="pt-BR" altLang="pt-BR" b="0">
                <a:ea typeface="ＭＳ Ｐゴシック" panose="020B0600070205080204" pitchFamily="34" charset="-128"/>
              </a:rPr>
              <a:t>dados. </a:t>
            </a:r>
            <a:endParaRPr lang="pt-BR" altLang="pt-BR" b="0" dirty="0">
              <a:ea typeface="ＭＳ Ｐゴシック" panose="020B0600070205080204" pitchFamily="34" charset="-128"/>
            </a:endParaRPr>
          </a:p>
          <a:p>
            <a:pPr marL="171450" indent="-171450" eaLnBrk="1" hangingPunct="1">
              <a:buFont typeface="Arial" panose="020B0604020202020204" pitchFamily="34" charset="0"/>
              <a:buChar char="•"/>
            </a:pPr>
            <a:r>
              <a:rPr lang="pt-BR" altLang="pt-BR" b="1" dirty="0">
                <a:ea typeface="ＭＳ Ｐゴシック" panose="020B0600070205080204" pitchFamily="34" charset="-128"/>
              </a:rPr>
              <a:t>Como seus dados podem ser abusados:  </a:t>
            </a:r>
            <a:r>
              <a:rPr lang="pt-BR" altLang="pt-BR" b="0" dirty="0">
                <a:ea typeface="ＭＳ Ｐゴシック" panose="020B0600070205080204" pitchFamily="34" charset="-128"/>
              </a:rPr>
              <a:t>apresenta formas como seus dados podem ser abusados e as consequências trazidas por esses abusos. </a:t>
            </a:r>
          </a:p>
          <a:p>
            <a:pPr marL="171450" indent="-171450" eaLnBrk="1" hangingPunct="1">
              <a:buFont typeface="Arial" panose="020B0604020202020204" pitchFamily="34" charset="0"/>
              <a:buChar char="•"/>
            </a:pPr>
            <a:r>
              <a:rPr lang="pt-BR" altLang="pt-BR" b="1" dirty="0">
                <a:ea typeface="ＭＳ Ｐゴシック" panose="020B0600070205080204" pitchFamily="34" charset="-128"/>
              </a:rPr>
              <a:t>Como se prevenir: </a:t>
            </a:r>
            <a:r>
              <a:rPr lang="pt-BR" altLang="pt-BR" b="0" dirty="0">
                <a:ea typeface="ＭＳ Ｐゴシック" panose="020B0600070205080204" pitchFamily="34" charset="-128"/>
              </a:rPr>
              <a:t>apresenta dicas de como proteger seus dados.</a:t>
            </a:r>
          </a:p>
          <a:p>
            <a:pPr marL="171450" indent="-171450" eaLnBrk="1" hangingPunct="1">
              <a:buFont typeface="Arial" panose="020B0604020202020204" pitchFamily="34" charset="0"/>
              <a:buChar char="•"/>
            </a:pPr>
            <a:r>
              <a:rPr lang="pt-BR" altLang="pt-BR" b="1" dirty="0">
                <a:ea typeface="ＭＳ Ｐゴシック" panose="020B0600070205080204" pitchFamily="34" charset="-128"/>
              </a:rPr>
              <a:t>Reduza a quantidade de dados sobre você:  </a:t>
            </a:r>
            <a:r>
              <a:rPr lang="pt-BR" altLang="pt-BR" b="0" dirty="0">
                <a:ea typeface="ＭＳ Ｐゴシック" panose="020B0600070205080204" pitchFamily="34" charset="-128"/>
              </a:rPr>
              <a:t>apresenta a importância de reduzir os dados que você próprio divulga na Internet e os que são coletados sobre você.</a:t>
            </a:r>
          </a:p>
          <a:p>
            <a:pPr marL="171450" indent="-171450" eaLnBrk="1" hangingPunct="1">
              <a:buFont typeface="Arial" panose="020B0604020202020204" pitchFamily="34" charset="0"/>
              <a:buChar char="•"/>
            </a:pPr>
            <a:r>
              <a:rPr lang="pt-BR" altLang="pt-BR" b="1" dirty="0">
                <a:ea typeface="ＭＳ Ｐゴシック" panose="020B0600070205080204" pitchFamily="34" charset="-128"/>
              </a:rPr>
              <a:t>Informe-se sobre seus direitos: </a:t>
            </a:r>
            <a:r>
              <a:rPr lang="pt-BR" altLang="pt-BR" b="0" dirty="0">
                <a:ea typeface="ＭＳ Ｐゴシック" panose="020B0600070205080204" pitchFamily="34" charset="-128"/>
              </a:rPr>
              <a:t>apresenta a Lei Geral de Proteção de Dados e como ela pode ajudar a proteger seus dados.</a:t>
            </a:r>
          </a:p>
          <a:p>
            <a:pPr marL="171450" indent="-171450" eaLnBrk="1" hangingPunct="1">
              <a:buFont typeface="Arial" panose="020B0604020202020204" pitchFamily="34" charset="0"/>
              <a:buChar char="•"/>
            </a:pPr>
            <a:r>
              <a:rPr lang="pt-BR" altLang="pt-BR" b="1" dirty="0">
                <a:ea typeface="ＭＳ Ｐゴシック" panose="020B0600070205080204" pitchFamily="34" charset="-128"/>
              </a:rPr>
              <a:t>Saiba mais: </a:t>
            </a:r>
            <a:r>
              <a:rPr lang="pt-BR" altLang="pt-BR" b="0" dirty="0">
                <a:ea typeface="ＭＳ Ｐゴシック" panose="020B0600070205080204" pitchFamily="34" charset="-128"/>
              </a:rPr>
              <a:t>apresenta materiais de consulta onde você pode buscar mais informações e manter-se informado. </a:t>
            </a:r>
          </a:p>
          <a:p>
            <a:pPr marL="171450" indent="-171450" eaLnBrk="1" hangingPunct="1">
              <a:buFont typeface="Arial" panose="020B0604020202020204" pitchFamily="34" charset="0"/>
              <a:buChar char="•"/>
            </a:pPr>
            <a:r>
              <a:rPr lang="pt-BR" altLang="pt-BR" b="1" dirty="0">
                <a:ea typeface="ＭＳ Ｐゴシック" panose="020B0600070205080204" pitchFamily="34" charset="-128"/>
              </a:rPr>
              <a:t>Créditos: </a:t>
            </a:r>
            <a:r>
              <a:rPr lang="pt-BR" altLang="pt-BR" b="0" dirty="0">
                <a:ea typeface="ＭＳ Ｐゴシック" panose="020B0600070205080204" pitchFamily="34" charset="-128"/>
              </a:rPr>
              <a:t>apresenta a lista de materiais usados como fonte das informações contidas nestes </a:t>
            </a:r>
            <a:r>
              <a:rPr lang="pt-BR" altLang="pt-BR" b="0" i="1" dirty="0">
                <a:ea typeface="ＭＳ Ｐゴシック" panose="020B0600070205080204" pitchFamily="34" charset="-128"/>
              </a:rPr>
              <a:t>slides</a:t>
            </a:r>
            <a:r>
              <a:rPr lang="pt-BR" altLang="pt-BR" b="0" dirty="0">
                <a:ea typeface="ＭＳ Ｐゴシック" panose="020B0600070205080204" pitchFamily="34" charset="-128"/>
              </a:rPr>
              <a:t>.</a:t>
            </a:r>
          </a:p>
        </p:txBody>
      </p:sp>
      <p:sp>
        <p:nvSpPr>
          <p:cNvPr id="2" name="Espaço Reservado para Rodapé 1">
            <a:extLst>
              <a:ext uri="{FF2B5EF4-FFF2-40B4-BE49-F238E27FC236}">
                <a16:creationId xmlns:a16="http://schemas.microsoft.com/office/drawing/2014/main" id="{5B954ADC-318A-8240-811B-5A1D54662978}"/>
              </a:ext>
            </a:extLst>
          </p:cNvPr>
          <p:cNvSpPr>
            <a:spLocks noGrp="1"/>
          </p:cNvSpPr>
          <p:nvPr>
            <p:ph type="ftr" sz="quarter" idx="4"/>
          </p:nvPr>
        </p:nvSpPr>
        <p:spPr/>
        <p:txBody>
          <a:bodyPr/>
          <a:lstStyle/>
          <a:p>
            <a:r>
              <a:rPr lang="pt-BR" dirty="0"/>
              <a:t>https://cartilha.cert.br/</a:t>
            </a:r>
          </a:p>
        </p:txBody>
      </p:sp>
      <p:sp>
        <p:nvSpPr>
          <p:cNvPr id="3" name="Espaço Reservado para Número de Slide 2">
            <a:extLst>
              <a:ext uri="{FF2B5EF4-FFF2-40B4-BE49-F238E27FC236}">
                <a16:creationId xmlns:a16="http://schemas.microsoft.com/office/drawing/2014/main" id="{4E86D9C0-5AE4-434A-9810-2E5E457A31AC}"/>
              </a:ext>
            </a:extLst>
          </p:cNvPr>
          <p:cNvSpPr>
            <a:spLocks noGrp="1"/>
          </p:cNvSpPr>
          <p:nvPr>
            <p:ph type="sldNum" sz="quarter" idx="5"/>
          </p:nvPr>
        </p:nvSpPr>
        <p:spPr/>
        <p:txBody>
          <a:bodyPr/>
          <a:lstStyle/>
          <a:p>
            <a:fld id="{88079F1B-9EBC-9647-8DCE-DE265F78B11E}" type="slidenum">
              <a:rPr lang="pt-BR" smtClean="0"/>
              <a:t>2</a:t>
            </a:fld>
            <a:endParaRPr lang="pt-BR" dirty="0"/>
          </a:p>
        </p:txBody>
      </p:sp>
      <p:sp>
        <p:nvSpPr>
          <p:cNvPr id="4" name="Espaço Reservado para Cabeçalho 3">
            <a:extLst>
              <a:ext uri="{FF2B5EF4-FFF2-40B4-BE49-F238E27FC236}">
                <a16:creationId xmlns:a16="http://schemas.microsoft.com/office/drawing/2014/main" id="{17129129-8F53-7144-9509-060385C2EA4F}"/>
              </a:ext>
            </a:extLst>
          </p:cNvPr>
          <p:cNvSpPr>
            <a:spLocks noGrp="1"/>
          </p:cNvSpPr>
          <p:nvPr>
            <p:ph type="hdr" sz="quarter"/>
          </p:nvPr>
        </p:nvSpPr>
        <p:spPr/>
        <p:txBody>
          <a:bodyPr/>
          <a:lstStyle/>
          <a:p>
            <a:r>
              <a:rPr lang="pt-BR"/>
              <a:t>Proteja os seus dados e os da sua empresa</a:t>
            </a:r>
            <a:endParaRPr lang="pt-B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ltLang="pt-BR" dirty="0">
                <a:ea typeface="ＭＳ Ｐゴシック" panose="020B0600070205080204" pitchFamily="34" charset="-128"/>
              </a:rPr>
              <a:t>Você deve alterar a sua senha:</a:t>
            </a:r>
          </a:p>
          <a:p>
            <a:pPr marL="171450" indent="-171450">
              <a:buFont typeface="Arial" panose="020B0604020202020204" pitchFamily="34" charset="0"/>
              <a:buChar char="•"/>
            </a:pPr>
            <a:r>
              <a:rPr lang="pt-BR" altLang="pt-BR" b="1" dirty="0">
                <a:ea typeface="ＭＳ Ｐゴシック" panose="020B0600070205080204" pitchFamily="34" charset="-128"/>
              </a:rPr>
              <a:t>Imediatamente: </a:t>
            </a:r>
            <a:r>
              <a:rPr lang="pt-BR" altLang="pt-BR" dirty="0">
                <a:ea typeface="ＭＳ Ｐゴシック" panose="020B0600070205080204" pitchFamily="34" charset="-128"/>
              </a:rPr>
              <a:t>sempre que desconfiar que ela pode ter sido descoberta ou que o computador no qual você a utilizou pode ter sido invadido ou infectado.</a:t>
            </a:r>
          </a:p>
          <a:p>
            <a:pPr marL="171450" indent="-171450">
              <a:buFont typeface="Arial" panose="020B0604020202020204" pitchFamily="34" charset="0"/>
              <a:buChar char="•"/>
            </a:pPr>
            <a:r>
              <a:rPr lang="pt-BR" altLang="pt-BR" b="1" dirty="0">
                <a:ea typeface="ＭＳ Ｐゴシック" panose="020B0600070205080204" pitchFamily="34" charset="-128"/>
              </a:rPr>
              <a:t>Rapidamente: </a:t>
            </a:r>
            <a:endParaRPr lang="pt-BR" altLang="pt-BR" dirty="0">
              <a:ea typeface="ＭＳ Ｐゴシック" panose="020B0600070205080204" pitchFamily="34" charset="-128"/>
            </a:endParaRPr>
          </a:p>
          <a:p>
            <a:pPr marL="628650" lvl="1" indent="-171450">
              <a:buFont typeface="Arial" panose="020B0604020202020204" pitchFamily="34" charset="0"/>
              <a:buChar char="•"/>
            </a:pPr>
            <a:r>
              <a:rPr lang="pt-BR" altLang="pt-BR" dirty="0">
                <a:ea typeface="ＭＳ Ｐゴシック" panose="020B0600070205080204" pitchFamily="34" charset="-128"/>
              </a:rPr>
              <a:t>se um computador onde a senha esteja armazenada seja furtado/perdido;</a:t>
            </a:r>
          </a:p>
          <a:p>
            <a:pPr marL="628650" lvl="1" indent="-171450">
              <a:buFont typeface="Arial" panose="020B0604020202020204" pitchFamily="34" charset="0"/>
              <a:buChar char="•"/>
            </a:pPr>
            <a:r>
              <a:rPr lang="pt-BR" altLang="pt-BR" dirty="0">
                <a:ea typeface="ＭＳ Ｐゴシック" panose="020B0600070205080204" pitchFamily="34" charset="-128"/>
              </a:rPr>
              <a:t>se usar um padrão para a formação de senhas e desconfiar que uma delas tenha sido descoberta (tanto o padrão como todas as senhas elaboradas com ele devem ser trocadas pois, com base na senha descoberta, um atacante pode conseguir inferir as demais);</a:t>
            </a:r>
          </a:p>
          <a:p>
            <a:pPr marL="628650" lvl="1" indent="-171450">
              <a:buFont typeface="Arial" panose="020B0604020202020204" pitchFamily="34" charset="0"/>
              <a:buChar char="•"/>
            </a:pPr>
            <a:r>
              <a:rPr lang="pt-BR" altLang="pt-BR" dirty="0">
                <a:ea typeface="ＭＳ Ｐゴシック" panose="020B0600070205080204" pitchFamily="34" charset="-128"/>
              </a:rPr>
              <a:t>se usar uma mesma senha em mais de um lugar e desconfiar que ela tenha sido descoberta em algum deles (esta senha deve ser alterada em todos os lugares nos quais é usada);</a:t>
            </a:r>
          </a:p>
          <a:p>
            <a:pPr marL="628650" lvl="1" indent="-171450">
              <a:buFont typeface="Arial" panose="020B0604020202020204" pitchFamily="34" charset="0"/>
              <a:buChar char="•"/>
            </a:pPr>
            <a:r>
              <a:rPr lang="pt-BR" altLang="pt-BR" dirty="0">
                <a:ea typeface="ＭＳ Ｐゴシック" panose="020B0600070205080204" pitchFamily="34" charset="-128"/>
              </a:rPr>
              <a:t>ao adquirir equipamentos acessíveis via rede, como roteadores Wi-Fi e e </a:t>
            </a:r>
            <a:r>
              <a:rPr lang="pt-BR" altLang="pt-BR" i="1" dirty="0">
                <a:ea typeface="ＭＳ Ｐゴシック" panose="020B0600070205080204" pitchFamily="34" charset="-128"/>
              </a:rPr>
              <a:t>modems </a:t>
            </a:r>
            <a:r>
              <a:rPr lang="pt-BR" altLang="pt-BR" dirty="0">
                <a:ea typeface="ＭＳ Ｐゴシック" panose="020B0600070205080204" pitchFamily="34" charset="-128"/>
              </a:rPr>
              <a:t>ADSL (muitos destes equipamentos são configurados de fábrica com senha padrão, facilmente obtida na Internet  e por isto, se possível, deve ser alterada).</a:t>
            </a:r>
          </a:p>
        </p:txBody>
      </p:sp>
      <p:sp>
        <p:nvSpPr>
          <p:cNvPr id="4" name="Header Placeholder 3"/>
          <p:cNvSpPr>
            <a:spLocks noGrp="1"/>
          </p:cNvSpPr>
          <p:nvPr>
            <p:ph type="hdr" sz="quarter"/>
          </p:nvPr>
        </p:nvSpPr>
        <p:spPr/>
        <p:txBody>
          <a:bodyPr/>
          <a:lstStyle/>
          <a:p>
            <a:r>
              <a:rPr lang="en-US" altLang="pt-BR"/>
              <a:t>Proteja os seus dados e os da sua empresa</a:t>
            </a:r>
          </a:p>
        </p:txBody>
      </p:sp>
      <p:sp>
        <p:nvSpPr>
          <p:cNvPr id="5" name="Footer Placeholder 4"/>
          <p:cNvSpPr>
            <a:spLocks noGrp="1"/>
          </p:cNvSpPr>
          <p:nvPr>
            <p:ph type="ftr" sz="quarter" idx="4"/>
          </p:nvPr>
        </p:nvSpPr>
        <p:spPr/>
        <p:txBody>
          <a:bodyPr/>
          <a:lstStyle/>
          <a:p>
            <a:pPr>
              <a:defRPr/>
            </a:pPr>
            <a:r>
              <a:rPr lang="en-US"/>
              <a:t>https://cartilha.cert.br/</a:t>
            </a:r>
            <a:endParaRPr lang="en-US" dirty="0"/>
          </a:p>
        </p:txBody>
      </p:sp>
      <p:sp>
        <p:nvSpPr>
          <p:cNvPr id="6" name="Slide Number Placeholder 5"/>
          <p:cNvSpPr>
            <a:spLocks noGrp="1"/>
          </p:cNvSpPr>
          <p:nvPr>
            <p:ph type="sldNum" sz="quarter" idx="5"/>
          </p:nvPr>
        </p:nvSpPr>
        <p:spPr/>
        <p:txBody>
          <a:bodyPr/>
          <a:lstStyle/>
          <a:p>
            <a:fld id="{8288D07E-4D23-1546-9DFD-250ADA4F3763}" type="slidenum">
              <a:rPr lang="en-US" altLang="pt-BR" smtClean="0"/>
              <a:pPr/>
              <a:t>20</a:t>
            </a:fld>
            <a:endParaRPr lang="en-US" altLang="pt-BR"/>
          </a:p>
        </p:txBody>
      </p:sp>
    </p:spTree>
    <p:extLst>
      <p:ext uri="{BB962C8B-B14F-4D97-AF65-F5344CB8AC3E}">
        <p14:creationId xmlns:p14="http://schemas.microsoft.com/office/powerpoint/2010/main" val="724418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2812AE46-E8A5-E645-B342-AE9447039D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83188B3E-ABAE-E24B-9C1E-06042FD86828}"/>
              </a:ext>
            </a:extLst>
          </p:cNvPr>
          <p:cNvSpPr>
            <a:spLocks noGrp="1" noChangeArrowheads="1"/>
          </p:cNvSpPr>
          <p:nvPr>
            <p:ph type="body" idx="1"/>
          </p:nvPr>
        </p:nvSpPr>
        <p:spPr bwMode="auto">
          <a:xfrm>
            <a:off x="685800" y="4343400"/>
            <a:ext cx="5551488"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b="0" dirty="0">
                <a:ea typeface="ＭＳ Ｐゴシック" panose="020B0600070205080204" pitchFamily="34" charset="-128"/>
              </a:rPr>
              <a:t>Ao usar perguntas de segurança:</a:t>
            </a:r>
          </a:p>
          <a:p>
            <a:pPr marL="171450" indent="-171450">
              <a:buFont typeface="Arial" panose="020B0604020202020204" pitchFamily="34" charset="0"/>
              <a:buChar char="•"/>
            </a:pPr>
            <a:r>
              <a:rPr lang="pt-BR" altLang="pt-BR" dirty="0">
                <a:ea typeface="ＭＳ Ｐゴシック" panose="020B0600070205080204" pitchFamily="34" charset="-128"/>
              </a:rPr>
              <a:t>evite cadastrar questões que possam ser facilmente descobertas, como o nome do seu cachorro ou da sua mãe;</a:t>
            </a:r>
          </a:p>
          <a:p>
            <a:pPr marL="171450" indent="-171450">
              <a:buFont typeface="Arial" panose="020B0604020202020204" pitchFamily="34" charset="0"/>
              <a:buChar char="•"/>
            </a:pPr>
            <a:r>
              <a:rPr lang="pt-BR" altLang="pt-BR" dirty="0">
                <a:ea typeface="ＭＳ Ｐゴシック" panose="020B0600070205080204" pitchFamily="34" charset="-128"/>
              </a:rPr>
              <a:t>procure criar suas próprias perguntas e, de preferência, com respostas falsas. Exemplo: caso você tenha medo de altura, pode criar a pergunta "Qual seu esporte favorito?" e colocar como resposta "paraquedismo" ou "alpinismo”.</a:t>
            </a:r>
          </a:p>
          <a:p>
            <a:r>
              <a:rPr lang="en-US" altLang="pt-BR" dirty="0">
                <a:ea typeface="ＭＳ Ｐゴシック" panose="020B0600070205080204" pitchFamily="34" charset="-128"/>
              </a:rPr>
              <a:t>A</a:t>
            </a:r>
            <a:r>
              <a:rPr lang="pt-BR" altLang="pt-BR" dirty="0">
                <a:ea typeface="ＭＳ Ｐゴシック" panose="020B0600070205080204" pitchFamily="34" charset="-128"/>
              </a:rPr>
              <a:t>o usar dicas de segurança, escolha aquelas que sejam vagas o suficiente para que ninguém consiga descobri-las e claras o bastante para que você consiga entendê-las. Exemplo: se usar a senha “</a:t>
            </a:r>
            <a:r>
              <a:rPr lang="pt-BR" altLang="ja-JP" dirty="0">
                <a:ea typeface="ＭＳ Ｐゴシック" panose="020B0600070205080204" pitchFamily="34" charset="-128"/>
              </a:rPr>
              <a:t>SS0l, asstrr0-rrei d0 </a:t>
            </a:r>
            <a:r>
              <a:rPr lang="pt-BR" altLang="ja-JP" dirty="0" err="1">
                <a:ea typeface="ＭＳ Ｐゴシック" panose="020B0600070205080204" pitchFamily="34" charset="-128"/>
              </a:rPr>
              <a:t>SSisstema</a:t>
            </a:r>
            <a:r>
              <a:rPr lang="pt-BR" altLang="ja-JP" dirty="0">
                <a:ea typeface="ＭＳ Ｐゴシック" panose="020B0600070205080204" pitchFamily="34" charset="-128"/>
              </a:rPr>
              <a:t> SS0larr</a:t>
            </a:r>
            <a:r>
              <a:rPr lang="pt-BR" altLang="pt-BR" dirty="0">
                <a:ea typeface="ＭＳ Ｐゴシック" panose="020B0600070205080204" pitchFamily="34" charset="-128"/>
              </a:rPr>
              <a:t>”</a:t>
            </a:r>
            <a:r>
              <a:rPr lang="pt-BR" altLang="ja-JP" dirty="0">
                <a:ea typeface="ＭＳ Ｐゴシック" panose="020B0600070205080204" pitchFamily="34" charset="-128"/>
              </a:rPr>
              <a:t>, cadastre a dica </a:t>
            </a:r>
            <a:r>
              <a:rPr lang="pt-BR" altLang="pt-BR" dirty="0">
                <a:ea typeface="ＭＳ Ｐゴシック" panose="020B0600070205080204" pitchFamily="34" charset="-128"/>
              </a:rPr>
              <a:t>“</a:t>
            </a:r>
            <a:r>
              <a:rPr lang="pt-BR" altLang="ja-JP" dirty="0">
                <a:ea typeface="ＭＳ Ｐゴシック" panose="020B0600070205080204" pitchFamily="34" charset="-128"/>
              </a:rPr>
              <a:t>Uma das notas musicais</a:t>
            </a:r>
            <a:r>
              <a:rPr lang="pt-BR" altLang="pt-BR" dirty="0">
                <a:ea typeface="ＭＳ Ｐゴシック" panose="020B0600070205080204" pitchFamily="34" charset="-128"/>
              </a:rPr>
              <a:t>”</a:t>
            </a:r>
            <a:r>
              <a:rPr lang="pt-BR" altLang="ja-JP" dirty="0">
                <a:ea typeface="ＭＳ Ｐゴシック" panose="020B0600070205080204" pitchFamily="34" charset="-128"/>
              </a:rPr>
              <a:t>, isso o fará se lembrar de </a:t>
            </a:r>
            <a:r>
              <a:rPr lang="pt-BR" altLang="pt-BR" dirty="0">
                <a:ea typeface="ＭＳ Ｐゴシック" panose="020B0600070205080204" pitchFamily="34" charset="-128"/>
              </a:rPr>
              <a:t>“</a:t>
            </a:r>
            <a:r>
              <a:rPr lang="pt-BR" altLang="ja-JP" dirty="0">
                <a:ea typeface="ＭＳ Ｐゴシック" panose="020B0600070205080204" pitchFamily="34" charset="-128"/>
              </a:rPr>
              <a:t>Sol</a:t>
            </a:r>
            <a:r>
              <a:rPr lang="pt-BR" altLang="pt-BR" dirty="0">
                <a:ea typeface="ＭＳ Ｐゴシック" panose="020B0600070205080204" pitchFamily="34" charset="-128"/>
              </a:rPr>
              <a:t>”</a:t>
            </a:r>
            <a:r>
              <a:rPr lang="pt-BR" altLang="ja-JP" dirty="0">
                <a:ea typeface="ＭＳ Ｐゴシック" panose="020B0600070205080204" pitchFamily="34" charset="-128"/>
              </a:rPr>
              <a:t> e se recordar da senha.</a:t>
            </a:r>
          </a:p>
          <a:p>
            <a:r>
              <a:rPr lang="en-US" altLang="pt-BR" dirty="0">
                <a:ea typeface="ＭＳ Ｐゴシック" panose="020B0600070205080204" pitchFamily="34" charset="-128"/>
              </a:rPr>
              <a:t>A</a:t>
            </a:r>
            <a:r>
              <a:rPr lang="pt-BR" altLang="pt-BR" dirty="0">
                <a:ea typeface="ＭＳ Ｐゴシック" panose="020B0600070205080204" pitchFamily="34" charset="-128"/>
              </a:rPr>
              <a:t>o solicitar o envio de suas senhas por </a:t>
            </a:r>
            <a:r>
              <a:rPr lang="pt-BR" altLang="pt-BR" i="1" dirty="0">
                <a:ea typeface="ＭＳ Ｐゴシック" panose="020B0600070205080204" pitchFamily="34" charset="-128"/>
              </a:rPr>
              <a:t>e-mail</a:t>
            </a:r>
            <a:r>
              <a:rPr lang="pt-BR" altLang="pt-BR" dirty="0">
                <a:ea typeface="ＭＳ Ｐゴシック" panose="020B0600070205080204" pitchFamily="34" charset="-128"/>
              </a:rPr>
              <a:t>:</a:t>
            </a:r>
            <a:endParaRPr lang="en-US" altLang="pt-BR" dirty="0">
              <a:ea typeface="ＭＳ Ｐゴシック" panose="020B0600070205080204" pitchFamily="34" charset="-128"/>
            </a:endParaRPr>
          </a:p>
          <a:p>
            <a:pPr marL="171450" indent="-171450">
              <a:buFont typeface="Arial" panose="020B0604020202020204" pitchFamily="34" charset="0"/>
              <a:buChar char="•"/>
            </a:pPr>
            <a:r>
              <a:rPr lang="pt-BR" altLang="pt-BR" dirty="0">
                <a:ea typeface="ＭＳ Ｐゴシック" panose="020B0600070205080204" pitchFamily="34" charset="-128"/>
              </a:rPr>
              <a:t>procure alterá-las o mais rápido possível. Muitos sistemas enviam as senhas em texto claro, ou seja, sem nenhum tipo de criptografia e elas podem ser obtidas caso alguém tenha acesso à sua conta de </a:t>
            </a:r>
            <a:r>
              <a:rPr lang="pt-BR" altLang="pt-BR" i="1" dirty="0">
                <a:ea typeface="ＭＳ Ｐゴシック" panose="020B0600070205080204" pitchFamily="34" charset="-128"/>
              </a:rPr>
              <a:t>e-mail</a:t>
            </a:r>
            <a:r>
              <a:rPr lang="pt-BR" altLang="pt-BR" dirty="0">
                <a:ea typeface="ＭＳ Ｐゴシック" panose="020B0600070205080204" pitchFamily="34" charset="-128"/>
              </a:rPr>
              <a:t> ou use </a:t>
            </a:r>
            <a:r>
              <a:rPr lang="pt-BR" altLang="pt-BR" i="1" dirty="0">
                <a:ea typeface="ＭＳ Ｐゴシック" panose="020B0600070205080204" pitchFamily="34" charset="-128"/>
              </a:rPr>
              <a:t>sniffers</a:t>
            </a:r>
            <a:r>
              <a:rPr lang="pt-BR" altLang="pt-BR" dirty="0">
                <a:ea typeface="ＭＳ Ｐゴシック" panose="020B0600070205080204" pitchFamily="34" charset="-128"/>
              </a:rPr>
              <a:t>;</a:t>
            </a:r>
          </a:p>
          <a:p>
            <a:pPr marL="171450" indent="-171450">
              <a:buFont typeface="Arial" panose="020B0604020202020204" pitchFamily="34" charset="0"/>
              <a:buChar char="•"/>
            </a:pPr>
            <a:r>
              <a:rPr lang="pt-BR" altLang="pt-BR" dirty="0">
                <a:ea typeface="ＭＳ Ｐゴシック" panose="020B0600070205080204" pitchFamily="34" charset="-128"/>
              </a:rPr>
              <a:t>certifique-se de cadastrar um </a:t>
            </a:r>
            <a:r>
              <a:rPr lang="pt-BR" altLang="pt-BR" i="1" dirty="0">
                <a:ea typeface="ＭＳ Ｐゴシック" panose="020B0600070205080204" pitchFamily="34" charset="-128"/>
              </a:rPr>
              <a:t>e-mail</a:t>
            </a:r>
            <a:r>
              <a:rPr lang="pt-BR" altLang="pt-BR" dirty="0">
                <a:ea typeface="ＭＳ Ｐゴシック" panose="020B0600070205080204" pitchFamily="34" charset="-128"/>
              </a:rPr>
              <a:t> de recuperação que você acesse regularmente para não esquecer a senha desta conta também;</a:t>
            </a:r>
          </a:p>
          <a:p>
            <a:pPr marL="171450" indent="-171450">
              <a:buFont typeface="Arial" panose="020B0604020202020204" pitchFamily="34" charset="0"/>
              <a:buChar char="•"/>
            </a:pPr>
            <a:r>
              <a:rPr lang="pt-BR" altLang="pt-BR" dirty="0">
                <a:ea typeface="ＭＳ Ｐゴシック" panose="020B0600070205080204" pitchFamily="34" charset="-128"/>
              </a:rPr>
              <a:t>procure não depender de programas gerenciadores de senhas para acessar o </a:t>
            </a:r>
            <a:r>
              <a:rPr lang="pt-BR" altLang="pt-BR" i="1" dirty="0">
                <a:ea typeface="ＭＳ Ｐゴシック" panose="020B0600070205080204" pitchFamily="34" charset="-128"/>
              </a:rPr>
              <a:t>e-mail</a:t>
            </a:r>
            <a:r>
              <a:rPr lang="pt-BR" altLang="pt-BR" dirty="0">
                <a:ea typeface="ＭＳ Ｐゴシック" panose="020B0600070205080204" pitchFamily="34" charset="-128"/>
              </a:rPr>
              <a:t> de recuperação (caso você esqueça sua chave mestra ou, por algum outro motivo, não tenha mais acesso às suas senhas, o acesso ao </a:t>
            </a:r>
            <a:r>
              <a:rPr lang="pt-BR" altLang="pt-BR" i="1" dirty="0">
                <a:ea typeface="ＭＳ Ｐゴシック" panose="020B0600070205080204" pitchFamily="34" charset="-128"/>
              </a:rPr>
              <a:t>e-mail</a:t>
            </a:r>
            <a:r>
              <a:rPr lang="pt-BR" altLang="pt-BR" dirty="0">
                <a:ea typeface="ＭＳ Ｐゴシック" panose="020B0600070205080204" pitchFamily="34" charset="-128"/>
              </a:rPr>
              <a:t> de recuperação pode ser a única forma de restabelecer os acessos perdidos);</a:t>
            </a:r>
          </a:p>
          <a:p>
            <a:pPr marL="171450" indent="-171450">
              <a:buFont typeface="Arial" panose="020B0604020202020204" pitchFamily="34" charset="0"/>
              <a:buChar char="•"/>
            </a:pPr>
            <a:r>
              <a:rPr lang="pt-BR" altLang="pt-BR" dirty="0">
                <a:ea typeface="ＭＳ Ｐゴシック" panose="020B0600070205080204" pitchFamily="34" charset="-128"/>
              </a:rPr>
              <a:t>preste muita atenção ao cadastrar o </a:t>
            </a:r>
            <a:r>
              <a:rPr lang="pt-BR" altLang="pt-BR" i="1" dirty="0">
                <a:ea typeface="ＭＳ Ｐゴシック" panose="020B0600070205080204" pitchFamily="34" charset="-128"/>
              </a:rPr>
              <a:t>e-mail</a:t>
            </a:r>
            <a:r>
              <a:rPr lang="pt-BR" altLang="pt-BR" dirty="0">
                <a:ea typeface="ＭＳ Ｐゴシック" panose="020B0600070205080204" pitchFamily="34" charset="-128"/>
              </a:rPr>
              <a:t> de recuperação para não digitar um endereço que seja inválido ou pertencente a outra pessoa. Para evitar isto, muitos </a:t>
            </a:r>
            <a:r>
              <a:rPr lang="pt-BR" altLang="pt-BR" i="1" dirty="0">
                <a:ea typeface="ＭＳ Ｐゴシック" panose="020B0600070205080204" pitchFamily="34" charset="-128"/>
              </a:rPr>
              <a:t>sites</a:t>
            </a:r>
            <a:r>
              <a:rPr lang="pt-BR" altLang="pt-BR" dirty="0">
                <a:ea typeface="ＭＳ Ｐゴシック" panose="020B0600070205080204" pitchFamily="34" charset="-128"/>
              </a:rPr>
              <a:t> enviam uma mensagem de confirmação assim que o cadastro é realizado. Tenha certeza de recebê-la e de que as eventuais instruções de verificação tenham sido executadas.</a:t>
            </a:r>
          </a:p>
        </p:txBody>
      </p:sp>
      <p:sp>
        <p:nvSpPr>
          <p:cNvPr id="5" name="Espaço Reservado para Rodapé 4">
            <a:extLst>
              <a:ext uri="{FF2B5EF4-FFF2-40B4-BE49-F238E27FC236}">
                <a16:creationId xmlns:a16="http://schemas.microsoft.com/office/drawing/2014/main" id="{29BC2EF1-1FEC-BD46-9B75-5544E099F605}"/>
              </a:ext>
            </a:extLst>
          </p:cNvPr>
          <p:cNvSpPr>
            <a:spLocks noGrp="1"/>
          </p:cNvSpPr>
          <p:nvPr>
            <p:ph type="ftr" sz="quarter" idx="4"/>
          </p:nvPr>
        </p:nvSpPr>
        <p:spPr/>
        <p:txBody>
          <a:bodyPr/>
          <a:lstStyle/>
          <a:p>
            <a:r>
              <a:rPr lang="pt-BR"/>
              <a:t>https://cartilha.cert.br/</a:t>
            </a:r>
            <a:endParaRPr lang="pt-BR" dirty="0"/>
          </a:p>
        </p:txBody>
      </p:sp>
      <p:sp>
        <p:nvSpPr>
          <p:cNvPr id="6" name="Espaço Reservado para Número de Slide 5">
            <a:extLst>
              <a:ext uri="{FF2B5EF4-FFF2-40B4-BE49-F238E27FC236}">
                <a16:creationId xmlns:a16="http://schemas.microsoft.com/office/drawing/2014/main" id="{DA72CDA4-C32E-C844-BA68-00C2D86656AF}"/>
              </a:ext>
            </a:extLst>
          </p:cNvPr>
          <p:cNvSpPr>
            <a:spLocks noGrp="1"/>
          </p:cNvSpPr>
          <p:nvPr>
            <p:ph type="sldNum" sz="quarter" idx="5"/>
          </p:nvPr>
        </p:nvSpPr>
        <p:spPr/>
        <p:txBody>
          <a:bodyPr/>
          <a:lstStyle/>
          <a:p>
            <a:pPr>
              <a:defRPr/>
            </a:pPr>
            <a:fld id="{CCA36286-8555-9140-905F-A1791EAD239F}" type="slidenum">
              <a:rPr lang="en-US" altLang="pt-BR" smtClean="0"/>
              <a:pPr>
                <a:defRPr/>
              </a:pPr>
              <a:t>21</a:t>
            </a:fld>
            <a:endParaRPr lang="en-US" altLang="pt-BR"/>
          </a:p>
        </p:txBody>
      </p:sp>
      <p:sp>
        <p:nvSpPr>
          <p:cNvPr id="7" name="Espaço Reservado para Cabeçalho 6">
            <a:extLst>
              <a:ext uri="{FF2B5EF4-FFF2-40B4-BE49-F238E27FC236}">
                <a16:creationId xmlns:a16="http://schemas.microsoft.com/office/drawing/2014/main" id="{B5463FA2-7B9F-CE45-9A1C-DE81CC0340CA}"/>
              </a:ext>
            </a:extLst>
          </p:cNvPr>
          <p:cNvSpPr>
            <a:spLocks noGrp="1"/>
          </p:cNvSpPr>
          <p:nvPr>
            <p:ph type="hdr" sz="quarter"/>
          </p:nvPr>
        </p:nvSpPr>
        <p:spPr/>
        <p:txBody>
          <a:bodyPr/>
          <a:lstStyle/>
          <a:p>
            <a:r>
              <a:rPr lang="pt-BR"/>
              <a:t>Proteja os seus dados e os da sua empresa</a:t>
            </a:r>
            <a:endParaRPr lang="pt-B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9811A52B-DFA1-E94A-8E65-5A5844E5583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9DB1228F-7752-184F-8452-674F8568A5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dirty="0">
                <a:ea typeface="ＭＳ Ｐゴシック" panose="020B0600070205080204" pitchFamily="34" charset="-128"/>
              </a:rPr>
              <a:t>A verificação ou autenticação em duas etapas (</a:t>
            </a:r>
            <a:r>
              <a:rPr lang="pt-BR" altLang="pt-BR" i="1" dirty="0">
                <a:ea typeface="ＭＳ Ｐゴシック" panose="020B0600070205080204" pitchFamily="34" charset="-128"/>
              </a:rPr>
              <a:t>two-factor authentication</a:t>
            </a:r>
            <a:r>
              <a:rPr lang="pt-BR" altLang="pt-BR" dirty="0">
                <a:ea typeface="ＭＳ Ｐゴシック" panose="020B0600070205080204" pitchFamily="34" charset="-128"/>
              </a:rPr>
              <a:t>, também chamada de aprovação de </a:t>
            </a:r>
            <a:r>
              <a:rPr lang="pt-BR" altLang="pt-BR" i="1" dirty="0">
                <a:ea typeface="ＭＳ Ｐゴシック" panose="020B0600070205080204" pitchFamily="34" charset="-128"/>
              </a:rPr>
              <a:t>login</a:t>
            </a:r>
            <a:r>
              <a:rPr lang="pt-BR" altLang="pt-BR" dirty="0">
                <a:ea typeface="ＭＳ Ｐゴシック" panose="020B0600070205080204" pitchFamily="34" charset="-128"/>
              </a:rPr>
              <a:t>, verificação ou autenticação em dois fatores ou, ainda, verificação ou autenticação em dois passos) adiciona uma segunda camada de proteção no acesso a uma conta, dificultando que ela seja indevidamente acessada, mesmo com o conhecimento da senha. </a:t>
            </a:r>
          </a:p>
          <a:p>
            <a:pPr algn="just"/>
            <a:r>
              <a:rPr lang="pt-BR" altLang="pt-BR" dirty="0">
                <a:ea typeface="ＭＳ Ｐゴシック" panose="020B0600070205080204" pitchFamily="34" charset="-128"/>
              </a:rPr>
              <a:t>A verificação em duas etapas costuma ser uma configuração opcional de segurança e pode ser desativada quando não mais desejada. Ao habilitá-la você estará aumentando a segurança de sua conta e, caso não deseje mais utilizá-la, basta que você a desabilite. </a:t>
            </a:r>
          </a:p>
          <a:p>
            <a:pPr algn="just"/>
            <a:r>
              <a:rPr lang="pt-BR" altLang="pt-BR" dirty="0">
                <a:ea typeface="ＭＳ Ｐゴシック" panose="020B0600070205080204" pitchFamily="34" charset="-128"/>
              </a:rPr>
              <a:t>Na verificação em duas etapas são utilizados dois passos de checagem, ou seja, é feita uma dupla verificação. Adicionando uma segunda etapa de verificação fica mais difícil a invasão de uma conta de usuário. Mesmo que um atacante venha a descobrir uma senha ela, isoladamente, não será suficiente para que ele consiga acessar a conta. O atacante necessitará executar a segunda etapa, o que tornará a invasão mais difícil de ser realizada.</a:t>
            </a:r>
          </a:p>
          <a:p>
            <a:pPr algn="just"/>
            <a:endParaRPr lang="en-US" altLang="pt-BR" dirty="0">
              <a:ea typeface="ＭＳ Ｐゴシック" panose="020B0600070205080204" pitchFamily="34" charset="-128"/>
            </a:endParaRPr>
          </a:p>
        </p:txBody>
      </p:sp>
      <p:sp>
        <p:nvSpPr>
          <p:cNvPr id="2" name="Espaço Reservado para Rodapé 1">
            <a:extLst>
              <a:ext uri="{FF2B5EF4-FFF2-40B4-BE49-F238E27FC236}">
                <a16:creationId xmlns:a16="http://schemas.microsoft.com/office/drawing/2014/main" id="{EA7751EB-48F5-0F4E-8A82-3E7A3694F15C}"/>
              </a:ext>
            </a:extLst>
          </p:cNvPr>
          <p:cNvSpPr>
            <a:spLocks noGrp="1"/>
          </p:cNvSpPr>
          <p:nvPr>
            <p:ph type="ftr" sz="quarter" idx="4"/>
          </p:nvPr>
        </p:nvSpPr>
        <p:spPr/>
        <p:txBody>
          <a:bodyPr/>
          <a:lstStyle/>
          <a:p>
            <a:pPr>
              <a:defRPr/>
            </a:pPr>
            <a:r>
              <a:rPr lang="en-US"/>
              <a:t>https://cartilha.cert.br/</a:t>
            </a:r>
            <a:endParaRPr lang="en-US" dirty="0"/>
          </a:p>
        </p:txBody>
      </p:sp>
      <p:sp>
        <p:nvSpPr>
          <p:cNvPr id="3" name="Espaço Reservado para Número de Slide 2">
            <a:extLst>
              <a:ext uri="{FF2B5EF4-FFF2-40B4-BE49-F238E27FC236}">
                <a16:creationId xmlns:a16="http://schemas.microsoft.com/office/drawing/2014/main" id="{66F73B5C-4921-CB42-B9B1-DCD1B605F9E6}"/>
              </a:ext>
            </a:extLst>
          </p:cNvPr>
          <p:cNvSpPr>
            <a:spLocks noGrp="1"/>
          </p:cNvSpPr>
          <p:nvPr>
            <p:ph type="sldNum" sz="quarter" idx="5"/>
          </p:nvPr>
        </p:nvSpPr>
        <p:spPr/>
        <p:txBody>
          <a:bodyPr/>
          <a:lstStyle/>
          <a:p>
            <a:fld id="{8288D07E-4D23-1546-9DFD-250ADA4F3763}" type="slidenum">
              <a:rPr lang="en-US" altLang="pt-BR" smtClean="0"/>
              <a:pPr/>
              <a:t>22</a:t>
            </a:fld>
            <a:endParaRPr lang="en-US" altLang="pt-BR"/>
          </a:p>
        </p:txBody>
      </p:sp>
      <p:sp>
        <p:nvSpPr>
          <p:cNvPr id="4" name="Espaço Reservado para Cabeçalho 3">
            <a:extLst>
              <a:ext uri="{FF2B5EF4-FFF2-40B4-BE49-F238E27FC236}">
                <a16:creationId xmlns:a16="http://schemas.microsoft.com/office/drawing/2014/main" id="{91E32864-DBD9-7F47-9052-CD4FD1C1AEB1}"/>
              </a:ext>
            </a:extLst>
          </p:cNvPr>
          <p:cNvSpPr>
            <a:spLocks noGrp="1"/>
          </p:cNvSpPr>
          <p:nvPr>
            <p:ph type="hdr" sz="quarter"/>
          </p:nvPr>
        </p:nvSpPr>
        <p:spPr/>
        <p:txBody>
          <a:bodyPr/>
          <a:lstStyle/>
          <a:p>
            <a:r>
              <a:rPr lang="en-US" altLang="pt-BR"/>
              <a:t>Proteja os seus dados e os da sua empresa</a:t>
            </a:r>
          </a:p>
        </p:txBody>
      </p:sp>
    </p:spTree>
    <p:extLst>
      <p:ext uri="{BB962C8B-B14F-4D97-AF65-F5344CB8AC3E}">
        <p14:creationId xmlns:p14="http://schemas.microsoft.com/office/powerpoint/2010/main" val="1602676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47291413-EB67-6444-BCD9-CC62D790452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BC402F6D-9CA2-F748-99B5-F9930D9FC8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dirty="0">
                <a:ea typeface="ＭＳ Ｐゴシック" panose="020B0600070205080204" pitchFamily="34" charset="-128"/>
              </a:rPr>
              <a:t>Existem três grupos básicos de mecanismos de autenticação, que se utilizam de: aquilo que você é (informações biométricas, como a sua impressão digital, a palma da sua mão, a sua voz e o seu olho), aquilo que apenas você possui (como seu cartão de senhas bancárias e um </a:t>
            </a:r>
            <a:r>
              <a:rPr lang="pt-BR" altLang="pt-BR" i="1" dirty="0">
                <a:ea typeface="ＭＳ Ｐゴシック" panose="020B0600070205080204" pitchFamily="34" charset="-128"/>
              </a:rPr>
              <a:t>token</a:t>
            </a:r>
            <a:r>
              <a:rPr lang="pt-BR" altLang="pt-BR" dirty="0">
                <a:ea typeface="ＭＳ Ｐゴシック" panose="020B0600070205080204" pitchFamily="34" charset="-128"/>
              </a:rPr>
              <a:t> gerador de senhas) e, finalmente, aquilo que apenas você sabe (como perguntas de segurança e suas senhas).</a:t>
            </a:r>
          </a:p>
          <a:p>
            <a:pPr algn="just"/>
            <a:r>
              <a:rPr lang="pt-BR" altLang="pt-BR" dirty="0">
                <a:ea typeface="ＭＳ Ｐゴシック" panose="020B0600070205080204" pitchFamily="34" charset="-128"/>
              </a:rPr>
              <a:t>A escolha do mecanismo a ser usado depende de questões como o “valor” da informação que está sendo protegida e o custo de implementação e manutenção da solução. Mecanismos que envolvam biometria, por exemplo, podem necessitar de equipamentos especiais de reconhecimento. Por outro lado, o envio de um código de verificação para um telefone celular, via mensagem de texto, pode ser bem mais simples devido à facilidade de acesso e à popularização destes dispositivos.</a:t>
            </a:r>
            <a:endParaRPr lang="en-US" altLang="pt-BR" dirty="0">
              <a:ea typeface="ＭＳ Ｐゴシック" panose="020B0600070205080204" pitchFamily="34" charset="-128"/>
            </a:endParaRPr>
          </a:p>
        </p:txBody>
      </p:sp>
      <p:sp>
        <p:nvSpPr>
          <p:cNvPr id="2" name="Espaço Reservado para Rodapé 1">
            <a:extLst>
              <a:ext uri="{FF2B5EF4-FFF2-40B4-BE49-F238E27FC236}">
                <a16:creationId xmlns:a16="http://schemas.microsoft.com/office/drawing/2014/main" id="{B5EBF472-8606-144A-B892-4C6B2B8B4700}"/>
              </a:ext>
            </a:extLst>
          </p:cNvPr>
          <p:cNvSpPr>
            <a:spLocks noGrp="1"/>
          </p:cNvSpPr>
          <p:nvPr>
            <p:ph type="ftr" sz="quarter" idx="4"/>
          </p:nvPr>
        </p:nvSpPr>
        <p:spPr/>
        <p:txBody>
          <a:bodyPr/>
          <a:lstStyle/>
          <a:p>
            <a:pPr>
              <a:defRPr/>
            </a:pPr>
            <a:r>
              <a:rPr lang="en-US"/>
              <a:t>https://cartilha.cert.br/</a:t>
            </a:r>
            <a:endParaRPr lang="en-US" dirty="0"/>
          </a:p>
        </p:txBody>
      </p:sp>
      <p:sp>
        <p:nvSpPr>
          <p:cNvPr id="3" name="Espaço Reservado para Número de Slide 2">
            <a:extLst>
              <a:ext uri="{FF2B5EF4-FFF2-40B4-BE49-F238E27FC236}">
                <a16:creationId xmlns:a16="http://schemas.microsoft.com/office/drawing/2014/main" id="{09EB653F-6DC2-A143-9326-6FCA4B8E3E3C}"/>
              </a:ext>
            </a:extLst>
          </p:cNvPr>
          <p:cNvSpPr>
            <a:spLocks noGrp="1"/>
          </p:cNvSpPr>
          <p:nvPr>
            <p:ph type="sldNum" sz="quarter" idx="5"/>
          </p:nvPr>
        </p:nvSpPr>
        <p:spPr/>
        <p:txBody>
          <a:bodyPr/>
          <a:lstStyle/>
          <a:p>
            <a:fld id="{8288D07E-4D23-1546-9DFD-250ADA4F3763}" type="slidenum">
              <a:rPr lang="en-US" altLang="pt-BR" smtClean="0"/>
              <a:pPr/>
              <a:t>23</a:t>
            </a:fld>
            <a:endParaRPr lang="en-US" altLang="pt-BR"/>
          </a:p>
        </p:txBody>
      </p:sp>
      <p:sp>
        <p:nvSpPr>
          <p:cNvPr id="4" name="Espaço Reservado para Cabeçalho 3">
            <a:extLst>
              <a:ext uri="{FF2B5EF4-FFF2-40B4-BE49-F238E27FC236}">
                <a16:creationId xmlns:a16="http://schemas.microsoft.com/office/drawing/2014/main" id="{06C478D8-BE7E-6947-B8FF-7A22A030A109}"/>
              </a:ext>
            </a:extLst>
          </p:cNvPr>
          <p:cNvSpPr>
            <a:spLocks noGrp="1"/>
          </p:cNvSpPr>
          <p:nvPr>
            <p:ph type="hdr" sz="quarter"/>
          </p:nvPr>
        </p:nvSpPr>
        <p:spPr/>
        <p:txBody>
          <a:bodyPr/>
          <a:lstStyle/>
          <a:p>
            <a:r>
              <a:rPr lang="en-US" altLang="pt-BR"/>
              <a:t>Proteja os seus dados e os da sua empresa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F06B8A2C-741D-BA44-9AED-FCD755FD610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D1E6D056-C14D-1D46-91F5-582FF9E17ADA}"/>
              </a:ext>
            </a:extLst>
          </p:cNvPr>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noAutofit/>
          </a:bodyPr>
          <a:lstStyle/>
          <a:p>
            <a:pPr algn="just"/>
            <a:r>
              <a:rPr lang="pt-BR" altLang="pt-BR" dirty="0">
                <a:ea typeface="ＭＳ Ｐゴシック" panose="020B0600070205080204" pitchFamily="34" charset="-128"/>
              </a:rPr>
              <a:t>Código de verificação é um código individual criado pelo serviço e enviado de forma que apenas você possa recebê-lo, por exemplo por </a:t>
            </a:r>
            <a:r>
              <a:rPr lang="pt-BR" altLang="pt-BR" i="1" dirty="0">
                <a:ea typeface="ＭＳ Ｐゴシック" panose="020B0600070205080204" pitchFamily="34" charset="-128"/>
              </a:rPr>
              <a:t>e-mail</a:t>
            </a:r>
            <a:r>
              <a:rPr lang="pt-BR" altLang="pt-BR" dirty="0">
                <a:ea typeface="ＭＳ Ｐゴシック" panose="020B0600070205080204" pitchFamily="34" charset="-128"/>
              </a:rPr>
              <a:t>, chamada de voz ou mensagem de texto (SMS) para o telefone celular que você cadastrou. Também pode ser gerado por um aplicativo autenticador, instalado em seu dispositivo móvel. </a:t>
            </a:r>
          </a:p>
        </p:txBody>
      </p:sp>
      <p:sp>
        <p:nvSpPr>
          <p:cNvPr id="2" name="Espaço Reservado para Rodapé 1">
            <a:extLst>
              <a:ext uri="{FF2B5EF4-FFF2-40B4-BE49-F238E27FC236}">
                <a16:creationId xmlns:a16="http://schemas.microsoft.com/office/drawing/2014/main" id="{E9F35C50-E4CD-624A-BD7A-5A3024467FD5}"/>
              </a:ext>
            </a:extLst>
          </p:cNvPr>
          <p:cNvSpPr>
            <a:spLocks noGrp="1"/>
          </p:cNvSpPr>
          <p:nvPr>
            <p:ph type="ftr" sz="quarter" idx="4"/>
          </p:nvPr>
        </p:nvSpPr>
        <p:spPr/>
        <p:txBody>
          <a:bodyPr/>
          <a:lstStyle/>
          <a:p>
            <a:pPr>
              <a:defRPr/>
            </a:pPr>
            <a:r>
              <a:rPr lang="en-US"/>
              <a:t>https://cartilha.cert.br/</a:t>
            </a:r>
            <a:endParaRPr lang="en-US" dirty="0"/>
          </a:p>
        </p:txBody>
      </p:sp>
      <p:sp>
        <p:nvSpPr>
          <p:cNvPr id="3" name="Espaço Reservado para Número de Slide 2">
            <a:extLst>
              <a:ext uri="{FF2B5EF4-FFF2-40B4-BE49-F238E27FC236}">
                <a16:creationId xmlns:a16="http://schemas.microsoft.com/office/drawing/2014/main" id="{BB3D201F-DA27-9A4E-8E82-CDAB0AAEBA10}"/>
              </a:ext>
            </a:extLst>
          </p:cNvPr>
          <p:cNvSpPr>
            <a:spLocks noGrp="1"/>
          </p:cNvSpPr>
          <p:nvPr>
            <p:ph type="sldNum" sz="quarter" idx="5"/>
          </p:nvPr>
        </p:nvSpPr>
        <p:spPr/>
        <p:txBody>
          <a:bodyPr/>
          <a:lstStyle/>
          <a:p>
            <a:fld id="{8288D07E-4D23-1546-9DFD-250ADA4F3763}" type="slidenum">
              <a:rPr lang="en-US" altLang="pt-BR" smtClean="0"/>
              <a:pPr/>
              <a:t>24</a:t>
            </a:fld>
            <a:endParaRPr lang="en-US" altLang="pt-BR"/>
          </a:p>
        </p:txBody>
      </p:sp>
      <p:sp>
        <p:nvSpPr>
          <p:cNvPr id="4" name="Espaço Reservado para Cabeçalho 3">
            <a:extLst>
              <a:ext uri="{FF2B5EF4-FFF2-40B4-BE49-F238E27FC236}">
                <a16:creationId xmlns:a16="http://schemas.microsoft.com/office/drawing/2014/main" id="{500ED739-6F88-0B4D-B2E7-D714D6E265E1}"/>
              </a:ext>
            </a:extLst>
          </p:cNvPr>
          <p:cNvSpPr>
            <a:spLocks noGrp="1"/>
          </p:cNvSpPr>
          <p:nvPr>
            <p:ph type="hdr" sz="quarter"/>
          </p:nvPr>
        </p:nvSpPr>
        <p:spPr/>
        <p:txBody>
          <a:bodyPr/>
          <a:lstStyle/>
          <a:p>
            <a:r>
              <a:rPr lang="en-US" altLang="pt-BR"/>
              <a:t>Proteja os seus dados e os da sua empresa</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75A3F403-E87D-4A4A-BAF3-861FF27A10E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6058E028-C86B-2546-B02F-26458A0117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i="1" dirty="0">
                <a:ea typeface="ＭＳ Ｐゴシック" panose="020B0600070205080204" pitchFamily="34" charset="-128"/>
              </a:rPr>
              <a:t>Token</a:t>
            </a:r>
            <a:r>
              <a:rPr lang="pt-BR" altLang="pt-BR" dirty="0">
                <a:ea typeface="ＭＳ Ｐゴシック" panose="020B0600070205080204" pitchFamily="34" charset="-128"/>
              </a:rPr>
              <a:t> gerador de senhas, também chamado de chave eletrônica, é um tipo de dispositivo eletrônico que gera códigos usados na verificação da sua identidade. Cada código é válido por um determinado período, geralmente alguns segundos, e após esse tempo um novo código é gerado. O código pode ser gerado automaticamente ou necessitar que você clique em um botão para ativá-lo. </a:t>
            </a:r>
          </a:p>
        </p:txBody>
      </p:sp>
      <p:sp>
        <p:nvSpPr>
          <p:cNvPr id="2" name="Espaço Reservado para Rodapé 1">
            <a:extLst>
              <a:ext uri="{FF2B5EF4-FFF2-40B4-BE49-F238E27FC236}">
                <a16:creationId xmlns:a16="http://schemas.microsoft.com/office/drawing/2014/main" id="{49261932-B1EB-B844-99B0-C6A6D6857357}"/>
              </a:ext>
            </a:extLst>
          </p:cNvPr>
          <p:cNvSpPr>
            <a:spLocks noGrp="1"/>
          </p:cNvSpPr>
          <p:nvPr>
            <p:ph type="ftr" sz="quarter" idx="4"/>
          </p:nvPr>
        </p:nvSpPr>
        <p:spPr/>
        <p:txBody>
          <a:bodyPr/>
          <a:lstStyle/>
          <a:p>
            <a:pPr>
              <a:defRPr/>
            </a:pPr>
            <a:r>
              <a:rPr lang="en-US"/>
              <a:t>https://cartilha.cert.br/</a:t>
            </a:r>
            <a:endParaRPr lang="en-US" dirty="0"/>
          </a:p>
        </p:txBody>
      </p:sp>
      <p:sp>
        <p:nvSpPr>
          <p:cNvPr id="3" name="Espaço Reservado para Número de Slide 2">
            <a:extLst>
              <a:ext uri="{FF2B5EF4-FFF2-40B4-BE49-F238E27FC236}">
                <a16:creationId xmlns:a16="http://schemas.microsoft.com/office/drawing/2014/main" id="{4227886F-BC79-984D-94B8-19D85B7D0F91}"/>
              </a:ext>
            </a:extLst>
          </p:cNvPr>
          <p:cNvSpPr>
            <a:spLocks noGrp="1"/>
          </p:cNvSpPr>
          <p:nvPr>
            <p:ph type="sldNum" sz="quarter" idx="5"/>
          </p:nvPr>
        </p:nvSpPr>
        <p:spPr/>
        <p:txBody>
          <a:bodyPr/>
          <a:lstStyle/>
          <a:p>
            <a:fld id="{8288D07E-4D23-1546-9DFD-250ADA4F3763}" type="slidenum">
              <a:rPr lang="en-US" altLang="pt-BR" smtClean="0"/>
              <a:pPr/>
              <a:t>25</a:t>
            </a:fld>
            <a:endParaRPr lang="en-US" altLang="pt-BR"/>
          </a:p>
        </p:txBody>
      </p:sp>
      <p:sp>
        <p:nvSpPr>
          <p:cNvPr id="4" name="Espaço Reservado para Cabeçalho 3">
            <a:extLst>
              <a:ext uri="{FF2B5EF4-FFF2-40B4-BE49-F238E27FC236}">
                <a16:creationId xmlns:a16="http://schemas.microsoft.com/office/drawing/2014/main" id="{8089AFD0-F9D8-F749-AC7F-E054BB36690D}"/>
              </a:ext>
            </a:extLst>
          </p:cNvPr>
          <p:cNvSpPr>
            <a:spLocks noGrp="1"/>
          </p:cNvSpPr>
          <p:nvPr>
            <p:ph type="hdr" sz="quarter"/>
          </p:nvPr>
        </p:nvSpPr>
        <p:spPr/>
        <p:txBody>
          <a:bodyPr/>
          <a:lstStyle/>
          <a:p>
            <a:r>
              <a:rPr lang="en-US" altLang="pt-BR"/>
              <a:t>Proteja os seus dados e os da sua empresa</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7D10B47F-7CF3-8D46-AC6F-B73460C6317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3C3402E2-32F6-7F40-BF85-7662B1C970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ea typeface="ＭＳ Ｐゴシック" panose="020B0600070205080204" pitchFamily="34" charset="-128"/>
            </a:endParaRPr>
          </a:p>
        </p:txBody>
      </p:sp>
      <p:sp>
        <p:nvSpPr>
          <p:cNvPr id="2" name="Espaço Reservado para Rodapé 1">
            <a:extLst>
              <a:ext uri="{FF2B5EF4-FFF2-40B4-BE49-F238E27FC236}">
                <a16:creationId xmlns:a16="http://schemas.microsoft.com/office/drawing/2014/main" id="{DE3A7F09-95FF-544C-B8EF-8EE0AA6661B9}"/>
              </a:ext>
            </a:extLst>
          </p:cNvPr>
          <p:cNvSpPr>
            <a:spLocks noGrp="1"/>
          </p:cNvSpPr>
          <p:nvPr>
            <p:ph type="ftr" sz="quarter" idx="4"/>
          </p:nvPr>
        </p:nvSpPr>
        <p:spPr/>
        <p:txBody>
          <a:bodyPr/>
          <a:lstStyle/>
          <a:p>
            <a:pPr>
              <a:defRPr/>
            </a:pPr>
            <a:r>
              <a:rPr lang="en-US"/>
              <a:t>https://cartilha.cert.br/</a:t>
            </a:r>
            <a:endParaRPr lang="en-US" dirty="0"/>
          </a:p>
        </p:txBody>
      </p:sp>
      <p:sp>
        <p:nvSpPr>
          <p:cNvPr id="3" name="Espaço Reservado para Número de Slide 2">
            <a:extLst>
              <a:ext uri="{FF2B5EF4-FFF2-40B4-BE49-F238E27FC236}">
                <a16:creationId xmlns:a16="http://schemas.microsoft.com/office/drawing/2014/main" id="{F6651E2C-FF8B-4E4A-AA59-547C1B53CEF6}"/>
              </a:ext>
            </a:extLst>
          </p:cNvPr>
          <p:cNvSpPr>
            <a:spLocks noGrp="1"/>
          </p:cNvSpPr>
          <p:nvPr>
            <p:ph type="sldNum" sz="quarter" idx="5"/>
          </p:nvPr>
        </p:nvSpPr>
        <p:spPr/>
        <p:txBody>
          <a:bodyPr/>
          <a:lstStyle/>
          <a:p>
            <a:fld id="{8288D07E-4D23-1546-9DFD-250ADA4F3763}" type="slidenum">
              <a:rPr lang="en-US" altLang="pt-BR" smtClean="0"/>
              <a:pPr/>
              <a:t>26</a:t>
            </a:fld>
            <a:endParaRPr lang="en-US" altLang="pt-BR"/>
          </a:p>
        </p:txBody>
      </p:sp>
      <p:sp>
        <p:nvSpPr>
          <p:cNvPr id="4" name="Espaço Reservado para Cabeçalho 3">
            <a:extLst>
              <a:ext uri="{FF2B5EF4-FFF2-40B4-BE49-F238E27FC236}">
                <a16:creationId xmlns:a16="http://schemas.microsoft.com/office/drawing/2014/main" id="{DBEF9F33-CFBC-8647-AB4B-9F6AB83E5FCF}"/>
              </a:ext>
            </a:extLst>
          </p:cNvPr>
          <p:cNvSpPr>
            <a:spLocks noGrp="1"/>
          </p:cNvSpPr>
          <p:nvPr>
            <p:ph type="hdr" sz="quarter"/>
          </p:nvPr>
        </p:nvSpPr>
        <p:spPr/>
        <p:txBody>
          <a:bodyPr/>
          <a:lstStyle/>
          <a:p>
            <a:r>
              <a:rPr lang="en-US" altLang="pt-BR"/>
              <a:t>Proteja os seus dados e os da sua empresa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E1B21268-5DEE-EC48-ABEF-32EDEA188FCF}"/>
              </a:ext>
            </a:extLst>
          </p:cNvPr>
          <p:cNvSpPr>
            <a:spLocks noGrp="1" noRot="1" noChangeAspect="1"/>
          </p:cNvSpPr>
          <p:nvPr>
            <p:ph type="sldImg"/>
          </p:nvPr>
        </p:nvSpPr>
        <p:spPr bwMode="auto">
          <a:xfrm>
            <a:off x="1144588"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6ED97836-7D91-1446-8AEA-27A79D99A4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dirty="0">
                <a:ea typeface="ＭＳ Ｐゴシック" panose="020B0600070205080204" pitchFamily="34" charset="-128"/>
              </a:rPr>
              <a:t>Dispositivo confiável é um computador ou dispositivo móvel que você frequentemente usa para acessar suas contas. Pode ser necessário inserir um código de segurança no primeiro acesso. Ele não será́ necessário nos demais, pois seu dispositivo será “lembrado”, caso você assim o configure.</a:t>
            </a:r>
          </a:p>
        </p:txBody>
      </p:sp>
      <p:sp>
        <p:nvSpPr>
          <p:cNvPr id="2" name="Espaço Reservado para Rodapé 1">
            <a:extLst>
              <a:ext uri="{FF2B5EF4-FFF2-40B4-BE49-F238E27FC236}">
                <a16:creationId xmlns:a16="http://schemas.microsoft.com/office/drawing/2014/main" id="{541AF86C-3276-0440-890C-CA34F74C54D7}"/>
              </a:ext>
            </a:extLst>
          </p:cNvPr>
          <p:cNvSpPr>
            <a:spLocks noGrp="1"/>
          </p:cNvSpPr>
          <p:nvPr>
            <p:ph type="ftr" sz="quarter" idx="4"/>
          </p:nvPr>
        </p:nvSpPr>
        <p:spPr/>
        <p:txBody>
          <a:bodyPr/>
          <a:lstStyle/>
          <a:p>
            <a:pPr>
              <a:defRPr/>
            </a:pPr>
            <a:r>
              <a:rPr lang="en-US"/>
              <a:t>https://cartilha.cert.br/</a:t>
            </a:r>
            <a:endParaRPr lang="en-US" dirty="0"/>
          </a:p>
        </p:txBody>
      </p:sp>
      <p:sp>
        <p:nvSpPr>
          <p:cNvPr id="3" name="Espaço Reservado para Número de Slide 2">
            <a:extLst>
              <a:ext uri="{FF2B5EF4-FFF2-40B4-BE49-F238E27FC236}">
                <a16:creationId xmlns:a16="http://schemas.microsoft.com/office/drawing/2014/main" id="{2BC194C1-1467-7948-9945-BD42F98ADDCC}"/>
              </a:ext>
            </a:extLst>
          </p:cNvPr>
          <p:cNvSpPr>
            <a:spLocks noGrp="1"/>
          </p:cNvSpPr>
          <p:nvPr>
            <p:ph type="sldNum" sz="quarter" idx="5"/>
          </p:nvPr>
        </p:nvSpPr>
        <p:spPr/>
        <p:txBody>
          <a:bodyPr/>
          <a:lstStyle/>
          <a:p>
            <a:fld id="{8288D07E-4D23-1546-9DFD-250ADA4F3763}" type="slidenum">
              <a:rPr lang="en-US" altLang="pt-BR" smtClean="0"/>
              <a:pPr/>
              <a:t>27</a:t>
            </a:fld>
            <a:endParaRPr lang="en-US" altLang="pt-BR"/>
          </a:p>
        </p:txBody>
      </p:sp>
      <p:sp>
        <p:nvSpPr>
          <p:cNvPr id="4" name="Espaço Reservado para Cabeçalho 3">
            <a:extLst>
              <a:ext uri="{FF2B5EF4-FFF2-40B4-BE49-F238E27FC236}">
                <a16:creationId xmlns:a16="http://schemas.microsoft.com/office/drawing/2014/main" id="{9405357A-95B8-F34D-95F5-DB2AD81F9703}"/>
              </a:ext>
            </a:extLst>
          </p:cNvPr>
          <p:cNvSpPr>
            <a:spLocks noGrp="1"/>
          </p:cNvSpPr>
          <p:nvPr>
            <p:ph type="hdr" sz="quarter"/>
          </p:nvPr>
        </p:nvSpPr>
        <p:spPr/>
        <p:txBody>
          <a:bodyPr/>
          <a:lstStyle/>
          <a:p>
            <a:r>
              <a:rPr lang="en-US" altLang="pt-BR"/>
              <a:t>Proteja os seus dados e os da sua empresa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40C3F2E4-F739-714A-8B49-120405D36BF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DAA2FC9B-5936-884B-B96C-9C1C0FC97B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ea typeface="ＭＳ Ｐゴシック" panose="020B0600070205080204" pitchFamily="34" charset="-128"/>
            </a:endParaRPr>
          </a:p>
        </p:txBody>
      </p:sp>
      <p:sp>
        <p:nvSpPr>
          <p:cNvPr id="2" name="Espaço Reservado para Rodapé 1">
            <a:extLst>
              <a:ext uri="{FF2B5EF4-FFF2-40B4-BE49-F238E27FC236}">
                <a16:creationId xmlns:a16="http://schemas.microsoft.com/office/drawing/2014/main" id="{09E1421F-C63F-F347-9D83-ACFF165D4F38}"/>
              </a:ext>
            </a:extLst>
          </p:cNvPr>
          <p:cNvSpPr>
            <a:spLocks noGrp="1"/>
          </p:cNvSpPr>
          <p:nvPr>
            <p:ph type="ftr" sz="quarter" idx="4"/>
          </p:nvPr>
        </p:nvSpPr>
        <p:spPr/>
        <p:txBody>
          <a:bodyPr/>
          <a:lstStyle/>
          <a:p>
            <a:pPr>
              <a:defRPr/>
            </a:pPr>
            <a:r>
              <a:rPr lang="en-US"/>
              <a:t>https://cartilha.cert.br/</a:t>
            </a:r>
            <a:endParaRPr lang="en-US" dirty="0"/>
          </a:p>
        </p:txBody>
      </p:sp>
      <p:sp>
        <p:nvSpPr>
          <p:cNvPr id="3" name="Espaço Reservado para Número de Slide 2">
            <a:extLst>
              <a:ext uri="{FF2B5EF4-FFF2-40B4-BE49-F238E27FC236}">
                <a16:creationId xmlns:a16="http://schemas.microsoft.com/office/drawing/2014/main" id="{59B36788-B9F8-EC4D-9D69-3EF9FB655BCD}"/>
              </a:ext>
            </a:extLst>
          </p:cNvPr>
          <p:cNvSpPr>
            <a:spLocks noGrp="1"/>
          </p:cNvSpPr>
          <p:nvPr>
            <p:ph type="sldNum" sz="quarter" idx="5"/>
          </p:nvPr>
        </p:nvSpPr>
        <p:spPr/>
        <p:txBody>
          <a:bodyPr/>
          <a:lstStyle/>
          <a:p>
            <a:fld id="{8288D07E-4D23-1546-9DFD-250ADA4F3763}" type="slidenum">
              <a:rPr lang="en-US" altLang="pt-BR" smtClean="0"/>
              <a:pPr/>
              <a:t>28</a:t>
            </a:fld>
            <a:endParaRPr lang="en-US" altLang="pt-BR"/>
          </a:p>
        </p:txBody>
      </p:sp>
      <p:sp>
        <p:nvSpPr>
          <p:cNvPr id="4" name="Espaço Reservado para Cabeçalho 3">
            <a:extLst>
              <a:ext uri="{FF2B5EF4-FFF2-40B4-BE49-F238E27FC236}">
                <a16:creationId xmlns:a16="http://schemas.microsoft.com/office/drawing/2014/main" id="{01F7536A-7E2A-B040-BDD3-84694436CC79}"/>
              </a:ext>
            </a:extLst>
          </p:cNvPr>
          <p:cNvSpPr>
            <a:spLocks noGrp="1"/>
          </p:cNvSpPr>
          <p:nvPr>
            <p:ph type="hdr" sz="quarter"/>
          </p:nvPr>
        </p:nvSpPr>
        <p:spPr/>
        <p:txBody>
          <a:bodyPr/>
          <a:lstStyle/>
          <a:p>
            <a:r>
              <a:rPr lang="en-US" altLang="pt-BR"/>
              <a:t>Proteja os seus dados e os da sua empresa</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843C4B7A-1572-AB43-8868-90DCD18D688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227C798C-34CE-A94D-97D6-2510072442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ea typeface="ＭＳ Ｐゴシック" panose="020B0600070205080204" pitchFamily="34" charset="-128"/>
            </a:endParaRPr>
          </a:p>
        </p:txBody>
      </p:sp>
      <p:sp>
        <p:nvSpPr>
          <p:cNvPr id="2" name="Espaço Reservado para Rodapé 1">
            <a:extLst>
              <a:ext uri="{FF2B5EF4-FFF2-40B4-BE49-F238E27FC236}">
                <a16:creationId xmlns:a16="http://schemas.microsoft.com/office/drawing/2014/main" id="{C76EB729-D08C-AD43-80D5-DE1061E3C766}"/>
              </a:ext>
            </a:extLst>
          </p:cNvPr>
          <p:cNvSpPr>
            <a:spLocks noGrp="1"/>
          </p:cNvSpPr>
          <p:nvPr>
            <p:ph type="ftr" sz="quarter" idx="4"/>
          </p:nvPr>
        </p:nvSpPr>
        <p:spPr/>
        <p:txBody>
          <a:bodyPr/>
          <a:lstStyle/>
          <a:p>
            <a:pPr>
              <a:defRPr/>
            </a:pPr>
            <a:r>
              <a:rPr lang="en-US"/>
              <a:t>https://cartilha.cert.br/</a:t>
            </a:r>
            <a:endParaRPr lang="en-US" dirty="0"/>
          </a:p>
        </p:txBody>
      </p:sp>
      <p:sp>
        <p:nvSpPr>
          <p:cNvPr id="3" name="Espaço Reservado para Número de Slide 2">
            <a:extLst>
              <a:ext uri="{FF2B5EF4-FFF2-40B4-BE49-F238E27FC236}">
                <a16:creationId xmlns:a16="http://schemas.microsoft.com/office/drawing/2014/main" id="{BF6EDAD3-C21F-0A41-82D9-5B283454E749}"/>
              </a:ext>
            </a:extLst>
          </p:cNvPr>
          <p:cNvSpPr>
            <a:spLocks noGrp="1"/>
          </p:cNvSpPr>
          <p:nvPr>
            <p:ph type="sldNum" sz="quarter" idx="5"/>
          </p:nvPr>
        </p:nvSpPr>
        <p:spPr/>
        <p:txBody>
          <a:bodyPr/>
          <a:lstStyle/>
          <a:p>
            <a:fld id="{8288D07E-4D23-1546-9DFD-250ADA4F3763}" type="slidenum">
              <a:rPr lang="en-US" altLang="pt-BR" smtClean="0"/>
              <a:pPr/>
              <a:t>29</a:t>
            </a:fld>
            <a:endParaRPr lang="en-US" altLang="pt-BR"/>
          </a:p>
        </p:txBody>
      </p:sp>
      <p:sp>
        <p:nvSpPr>
          <p:cNvPr id="4" name="Espaço Reservado para Cabeçalho 3">
            <a:extLst>
              <a:ext uri="{FF2B5EF4-FFF2-40B4-BE49-F238E27FC236}">
                <a16:creationId xmlns:a16="http://schemas.microsoft.com/office/drawing/2014/main" id="{48A59A1D-AB3B-4E46-B5F4-D19AD784A595}"/>
              </a:ext>
            </a:extLst>
          </p:cNvPr>
          <p:cNvSpPr>
            <a:spLocks noGrp="1"/>
          </p:cNvSpPr>
          <p:nvPr>
            <p:ph type="hdr" sz="quarter"/>
          </p:nvPr>
        </p:nvSpPr>
        <p:spPr/>
        <p:txBody>
          <a:bodyPr/>
          <a:lstStyle/>
          <a:p>
            <a:r>
              <a:rPr lang="en-US" altLang="pt-BR"/>
              <a:t>Proteja os seus dados e os da sua empresa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90A8D8B9-CCEA-AC4E-BBAA-00F2481BCA62}"/>
              </a:ext>
            </a:extLst>
          </p:cNvPr>
          <p:cNvSpPr>
            <a:spLocks noGrp="1" noRot="1" noChangeAspect="1"/>
          </p:cNvSpPr>
          <p:nvPr>
            <p:ph type="sldImg"/>
          </p:nvPr>
        </p:nvSpPr>
        <p:spPr bwMode="auto">
          <a:xfrm>
            <a:off x="1150938"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C2A55C78-2CB3-FC4B-9320-4E1152D54629}"/>
              </a:ext>
            </a:extLst>
          </p:cNvPr>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noProof="0" dirty="0">
              <a:ea typeface="ＭＳ Ｐゴシック" panose="020B0600070205080204" pitchFamily="34" charset="-128"/>
            </a:endParaRPr>
          </a:p>
        </p:txBody>
      </p:sp>
      <p:sp>
        <p:nvSpPr>
          <p:cNvPr id="2" name="Espaço Reservado para Rodapé 1">
            <a:extLst>
              <a:ext uri="{FF2B5EF4-FFF2-40B4-BE49-F238E27FC236}">
                <a16:creationId xmlns:a16="http://schemas.microsoft.com/office/drawing/2014/main" id="{2ED1E362-27E9-6D45-90AB-92714AF27805}"/>
              </a:ext>
            </a:extLst>
          </p:cNvPr>
          <p:cNvSpPr>
            <a:spLocks noGrp="1"/>
          </p:cNvSpPr>
          <p:nvPr>
            <p:ph type="ftr" sz="quarter" idx="4"/>
          </p:nvPr>
        </p:nvSpPr>
        <p:spPr/>
        <p:txBody>
          <a:bodyPr/>
          <a:lstStyle/>
          <a:p>
            <a:r>
              <a:rPr lang="pt-BR" dirty="0"/>
              <a:t>https://cartilha.cert.br/</a:t>
            </a:r>
          </a:p>
        </p:txBody>
      </p:sp>
      <p:sp>
        <p:nvSpPr>
          <p:cNvPr id="3" name="Espaço Reservado para Número de Slide 2">
            <a:extLst>
              <a:ext uri="{FF2B5EF4-FFF2-40B4-BE49-F238E27FC236}">
                <a16:creationId xmlns:a16="http://schemas.microsoft.com/office/drawing/2014/main" id="{F874F53B-3C2C-A14A-ACF0-DD4A9E68D47B}"/>
              </a:ext>
            </a:extLst>
          </p:cNvPr>
          <p:cNvSpPr>
            <a:spLocks noGrp="1"/>
          </p:cNvSpPr>
          <p:nvPr>
            <p:ph type="sldNum" sz="quarter" idx="5"/>
          </p:nvPr>
        </p:nvSpPr>
        <p:spPr/>
        <p:txBody>
          <a:bodyPr/>
          <a:lstStyle/>
          <a:p>
            <a:fld id="{88079F1B-9EBC-9647-8DCE-DE265F78B11E}" type="slidenum">
              <a:rPr lang="pt-BR" smtClean="0"/>
              <a:t>3</a:t>
            </a:fld>
            <a:endParaRPr lang="pt-BR" dirty="0"/>
          </a:p>
        </p:txBody>
      </p:sp>
      <p:sp>
        <p:nvSpPr>
          <p:cNvPr id="4" name="Espaço Reservado para Cabeçalho 3">
            <a:extLst>
              <a:ext uri="{FF2B5EF4-FFF2-40B4-BE49-F238E27FC236}">
                <a16:creationId xmlns:a16="http://schemas.microsoft.com/office/drawing/2014/main" id="{FA2FBFDB-3FFA-2E45-95AE-F05782214787}"/>
              </a:ext>
            </a:extLst>
          </p:cNvPr>
          <p:cNvSpPr>
            <a:spLocks noGrp="1"/>
          </p:cNvSpPr>
          <p:nvPr>
            <p:ph type="hdr" sz="quarter"/>
          </p:nvPr>
        </p:nvSpPr>
        <p:spPr/>
        <p:txBody>
          <a:bodyPr/>
          <a:lstStyle/>
          <a:p>
            <a:r>
              <a:rPr lang="pt-BR"/>
              <a:t>Proteja os seus dados e os da sua empresa</a:t>
            </a:r>
            <a:endParaRPr lang="pt-B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ltLang="pt-BR" dirty="0">
                <a:ea typeface="ＭＳ Ｐゴシック" panose="020B0600070205080204" pitchFamily="34" charset="-128"/>
              </a:rPr>
              <a:t>Fique atento a mensagens que tentem induzi-lo a fornecer informações, instalar/executar aplicativos ou clicar em </a:t>
            </a:r>
            <a:r>
              <a:rPr lang="pt-BR" altLang="pt-BR" i="1" dirty="0">
                <a:ea typeface="ＭＳ Ｐゴシック" panose="020B0600070205080204" pitchFamily="34" charset="-128"/>
              </a:rPr>
              <a:t>links</a:t>
            </a:r>
            <a:r>
              <a:rPr lang="pt-BR" altLang="pt-BR" dirty="0">
                <a:ea typeface="ＭＳ Ｐゴシック" panose="020B0600070205080204" pitchFamily="34" charset="-128"/>
              </a:rPr>
              <a:t>. Desconfie de mensagens que apelem demasiadamente por sua atenção e que o ameacem, caso você não execute os procedimentos descritos.</a:t>
            </a:r>
          </a:p>
          <a:p>
            <a:r>
              <a:rPr lang="pt-BR" dirty="0"/>
              <a:t>Não considere uma mensagem confiável baseando-se apenas na confiança que você deposita em quem a enviou. Essa pessoa pode não ter percebido que se tratava de um golpe ou ter encaminhado sem verificar o conteúdo. Além disso, a mensagem pode ter sido enviada de uma conta invadida, de um perfil falso ou, ainda, ter sido forjada. </a:t>
            </a:r>
          </a:p>
        </p:txBody>
      </p:sp>
      <p:sp>
        <p:nvSpPr>
          <p:cNvPr id="4" name="Slide Number Placeholder 3"/>
          <p:cNvSpPr>
            <a:spLocks noGrp="1"/>
          </p:cNvSpPr>
          <p:nvPr>
            <p:ph type="sldNum" sz="quarter" idx="5"/>
          </p:nvPr>
        </p:nvSpPr>
        <p:spPr/>
        <p:txBody>
          <a:bodyPr/>
          <a:lstStyle/>
          <a:p>
            <a:fld id="{88079F1B-9EBC-9647-8DCE-DE265F78B11E}" type="slidenum">
              <a:rPr lang="pt-BR" smtClean="0"/>
              <a:t>30</a:t>
            </a:fld>
            <a:endParaRPr lang="pt-BR" dirty="0"/>
          </a:p>
        </p:txBody>
      </p:sp>
      <p:sp>
        <p:nvSpPr>
          <p:cNvPr id="5" name="Footer Placeholder 4"/>
          <p:cNvSpPr>
            <a:spLocks noGrp="1"/>
          </p:cNvSpPr>
          <p:nvPr>
            <p:ph type="ftr" sz="quarter" idx="4"/>
          </p:nvPr>
        </p:nvSpPr>
        <p:spPr/>
        <p:txBody>
          <a:bodyPr/>
          <a:lstStyle/>
          <a:p>
            <a:r>
              <a:rPr lang="pt-BR"/>
              <a:t>https://cartilha.cert.br/</a:t>
            </a:r>
            <a:endParaRPr lang="pt-BR" dirty="0"/>
          </a:p>
        </p:txBody>
      </p:sp>
      <p:sp>
        <p:nvSpPr>
          <p:cNvPr id="6" name="Header Placeholder 5"/>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49267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noProof="0" dirty="0"/>
              <a:t>Configure permissões de sistemas e aplicativos de maneira a minimizar os acessos que eles tem aos seus dados. Preferencialmente, permita apenas o necessário e enquanto estiver usando, a fim de reduzir a coleta e exposição ampla e contínua dos dados.</a:t>
            </a:r>
          </a:p>
          <a:p>
            <a:pPr marL="0" marR="0" lvl="0" indent="0" algn="just" defTabSz="457200" rtl="0" eaLnBrk="0" fontAlgn="base" latinLnBrk="0" hangingPunct="0">
              <a:lnSpc>
                <a:spcPct val="100000"/>
              </a:lnSpc>
              <a:spcBef>
                <a:spcPct val="30000"/>
              </a:spcBef>
              <a:spcAft>
                <a:spcPct val="0"/>
              </a:spcAft>
              <a:buClrTx/>
              <a:buSzTx/>
              <a:buFontTx/>
              <a:buNone/>
              <a:tabLst/>
              <a:defRPr/>
            </a:pPr>
            <a:r>
              <a:rPr lang="pt-BR" altLang="pt-BR" dirty="0">
                <a:ea typeface="ＭＳ Ｐゴシック" panose="020B0600070205080204" pitchFamily="34" charset="-128"/>
              </a:rPr>
              <a:t>Remova versões antigas e aplicativos que você não usa mais, eles tendem a ser esquecidos e a ficar potencialmente vulneráveis.</a:t>
            </a:r>
          </a:p>
        </p:txBody>
      </p:sp>
      <p:sp>
        <p:nvSpPr>
          <p:cNvPr id="4" name="Slide Number Placeholder 3"/>
          <p:cNvSpPr>
            <a:spLocks noGrp="1"/>
          </p:cNvSpPr>
          <p:nvPr>
            <p:ph type="sldNum" sz="quarter" idx="5"/>
          </p:nvPr>
        </p:nvSpPr>
        <p:spPr/>
        <p:txBody>
          <a:bodyPr/>
          <a:lstStyle/>
          <a:p>
            <a:fld id="{88079F1B-9EBC-9647-8DCE-DE265F78B11E}" type="slidenum">
              <a:rPr lang="pt-BR" smtClean="0"/>
              <a:t>31</a:t>
            </a:fld>
            <a:endParaRPr lang="pt-BR" dirty="0"/>
          </a:p>
        </p:txBody>
      </p:sp>
      <p:sp>
        <p:nvSpPr>
          <p:cNvPr id="5" name="Footer Placeholder 4"/>
          <p:cNvSpPr>
            <a:spLocks noGrp="1"/>
          </p:cNvSpPr>
          <p:nvPr>
            <p:ph type="ftr" sz="quarter" idx="4"/>
          </p:nvPr>
        </p:nvSpPr>
        <p:spPr/>
        <p:txBody>
          <a:bodyPr/>
          <a:lstStyle/>
          <a:p>
            <a:r>
              <a:rPr lang="pt-BR"/>
              <a:t>https://cartilha.cert.br/</a:t>
            </a:r>
            <a:endParaRPr lang="pt-BR" dirty="0"/>
          </a:p>
        </p:txBody>
      </p:sp>
      <p:sp>
        <p:nvSpPr>
          <p:cNvPr id="6" name="Header Placeholder 5"/>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1696176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ltLang="pt-BR" dirty="0">
                <a:ea typeface="ＭＳ Ｐゴシック" panose="020B0600070205080204" pitchFamily="34" charset="-128"/>
              </a:rPr>
              <a:t>Mantenha os programas instalados com as versões mais recentes e com todas as as atualizações aplicadas. </a:t>
            </a:r>
            <a:r>
              <a:rPr lang="pt-BR" dirty="0"/>
              <a:t>Fabricantes costumam lançar novas versões e atualizações quando há recursos a serem adicionados, ajustes a serem feitos e vulnerabilidades e erros a serem corrigidos. Sempre que uma nova versão ou atualização é lançada, ela deve ser prontamente instalada, pois isso ajuda a proteger seus equipamentos da ação de atacantes e códigos maliciosos. Além disso, alguns fabricantes deixam de dar suporte e de desenvolver atualizações para versões antigas, o que significa que novas vulnerabilidades não serão corrigidas. </a:t>
            </a:r>
          </a:p>
          <a:p>
            <a:pPr lvl="0">
              <a:defRPr/>
            </a:pPr>
            <a:r>
              <a:rPr lang="pt-BR" altLang="pt-BR" dirty="0"/>
              <a:t>U</a:t>
            </a:r>
            <a:r>
              <a:rPr lang="pt-BR" altLang="pt-BR" dirty="0">
                <a:ea typeface="ＭＳ Ｐゴシック" panose="020B0600070205080204" pitchFamily="34" charset="-128"/>
              </a:rPr>
              <a:t>se mecanismos de segurança, como programas </a:t>
            </a:r>
            <a:r>
              <a:rPr lang="pt-BR" altLang="pt-BR" i="1" dirty="0">
                <a:ea typeface="ＭＳ Ｐゴシック" panose="020B0600070205080204" pitchFamily="34" charset="-128"/>
              </a:rPr>
              <a:t>antispam</a:t>
            </a:r>
            <a:r>
              <a:rPr lang="pt-BR" altLang="pt-BR" dirty="0">
                <a:ea typeface="ＭＳ Ｐゴシック" panose="020B0600070205080204" pitchFamily="34" charset="-128"/>
              </a:rPr>
              <a:t>, </a:t>
            </a:r>
            <a:r>
              <a:rPr lang="pt-BR" altLang="pt-BR" i="1" dirty="0">
                <a:ea typeface="ＭＳ Ｐゴシック" panose="020B0600070205080204" pitchFamily="34" charset="-128"/>
              </a:rPr>
              <a:t>antimalware</a:t>
            </a:r>
            <a:r>
              <a:rPr lang="pt-BR" altLang="pt-BR" dirty="0">
                <a:ea typeface="ＭＳ Ｐゴシック" panose="020B0600070205080204" pitchFamily="34" charset="-128"/>
              </a:rPr>
              <a:t> e </a:t>
            </a:r>
            <a:r>
              <a:rPr lang="pt-BR" altLang="pt-BR" i="1" dirty="0">
                <a:ea typeface="ＭＳ Ｐゴシック" panose="020B0600070205080204" pitchFamily="34" charset="-128"/>
              </a:rPr>
              <a:t>firewall</a:t>
            </a:r>
            <a:r>
              <a:rPr lang="pt-BR" altLang="pt-BR" dirty="0">
                <a:ea typeface="ＭＳ Ｐゴシック" panose="020B0600070205080204" pitchFamily="34" charset="-128"/>
              </a:rPr>
              <a:t> pessoal, e assegure-se de mantê-los atualizados.</a:t>
            </a:r>
          </a:p>
        </p:txBody>
      </p:sp>
      <p:sp>
        <p:nvSpPr>
          <p:cNvPr id="4" name="Slide Number Placeholder 3"/>
          <p:cNvSpPr>
            <a:spLocks noGrp="1"/>
          </p:cNvSpPr>
          <p:nvPr>
            <p:ph type="sldNum" sz="quarter" idx="5"/>
          </p:nvPr>
        </p:nvSpPr>
        <p:spPr/>
        <p:txBody>
          <a:bodyPr/>
          <a:lstStyle/>
          <a:p>
            <a:fld id="{88079F1B-9EBC-9647-8DCE-DE265F78B11E}" type="slidenum">
              <a:rPr lang="pt-BR" smtClean="0"/>
              <a:t>32</a:t>
            </a:fld>
            <a:endParaRPr lang="pt-BR" dirty="0"/>
          </a:p>
        </p:txBody>
      </p:sp>
      <p:sp>
        <p:nvSpPr>
          <p:cNvPr id="5" name="Footer Placeholder 4"/>
          <p:cNvSpPr>
            <a:spLocks noGrp="1"/>
          </p:cNvSpPr>
          <p:nvPr>
            <p:ph type="ftr" sz="quarter" idx="4"/>
          </p:nvPr>
        </p:nvSpPr>
        <p:spPr/>
        <p:txBody>
          <a:bodyPr/>
          <a:lstStyle/>
          <a:p>
            <a:r>
              <a:rPr lang="pt-BR"/>
              <a:t>https://cartilha.cert.br/</a:t>
            </a:r>
            <a:endParaRPr lang="pt-BR" dirty="0"/>
          </a:p>
        </p:txBody>
      </p:sp>
      <p:sp>
        <p:nvSpPr>
          <p:cNvPr id="6" name="Header Placeholder 5"/>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3611175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E66936C8-35B8-1D43-989B-55CEA174484D}"/>
              </a:ext>
            </a:extLst>
          </p:cNvPr>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5FC9A99D-7258-114A-86DC-F6C603C4D711}"/>
              </a:ext>
            </a:extLst>
          </p:cNvPr>
          <p:cNvSpPr>
            <a:spLocks noGrp="1"/>
          </p:cNvSpPr>
          <p:nvPr>
            <p:ph type="body" idx="1"/>
          </p:nvPr>
        </p:nvSpPr>
        <p:spPr bwMode="auto">
          <a:xfrm>
            <a:off x="685800" y="4343400"/>
            <a:ext cx="5486400" cy="41148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lgn="just"/>
            <a:r>
              <a:rPr lang="pt-BR" altLang="pt-BR" dirty="0">
                <a:ea typeface="ＭＳ Ｐゴシック" panose="020B0600070205080204" pitchFamily="34" charset="-128"/>
              </a:rPr>
              <a:t>Você já imaginou o que aconteceria se, de uma hora para outra, perdesse alguns ou até mesmo todos os dados armazenados em seu computador? E se fossem todas as suas fotos ou os dados armazenados em seus dispositivos móveis? E se, ao enviar seu computador para manutenção, você o recebesse de volta com o disco rígido formatado? Para evitar que estas situações aconteçam, é necessário que você aja de forma preventiva e realize cópias de segurança (</a:t>
            </a:r>
            <a:r>
              <a:rPr lang="pt-BR" altLang="pt-BR" i="1" dirty="0">
                <a:ea typeface="ＭＳ Ｐゴシック" panose="020B0600070205080204" pitchFamily="34" charset="-128"/>
              </a:rPr>
              <a:t>backups</a:t>
            </a:r>
            <a:r>
              <a:rPr lang="pt-BR" altLang="pt-BR" dirty="0">
                <a:ea typeface="ＭＳ Ｐゴシック" panose="020B0600070205080204" pitchFamily="34" charset="-128"/>
              </a:rPr>
              <a:t>).</a:t>
            </a:r>
          </a:p>
          <a:p>
            <a:pPr algn="just"/>
            <a:r>
              <a:rPr lang="pt-BR" altLang="pt-BR" dirty="0">
                <a:ea typeface="ＭＳ Ｐゴシック" panose="020B0600070205080204" pitchFamily="34" charset="-128"/>
              </a:rPr>
              <a:t>Muitas pessoas, infelizmente, só percebem a importância de ter </a:t>
            </a:r>
            <a:r>
              <a:rPr lang="pt-BR" altLang="pt-BR" i="1" dirty="0">
                <a:ea typeface="ＭＳ Ｐゴシック" panose="020B0600070205080204" pitchFamily="34" charset="-128"/>
              </a:rPr>
              <a:t>backups</a:t>
            </a:r>
            <a:r>
              <a:rPr lang="pt-BR" altLang="pt-BR" dirty="0">
                <a:ea typeface="ＭＳ Ｐゴシック" panose="020B0600070205080204" pitchFamily="34" charset="-128"/>
              </a:rPr>
              <a:t> quando já é tarde demais, ou seja, quando os dados já foram perdidos e não se pode fazer mais nada para recuperá-los. </a:t>
            </a:r>
          </a:p>
          <a:p>
            <a:pPr algn="just"/>
            <a:r>
              <a:rPr lang="pt-BR" altLang="pt-BR" i="1" dirty="0">
                <a:ea typeface="ＭＳ Ｐゴシック" panose="020B0600070205080204" pitchFamily="34" charset="-128"/>
              </a:rPr>
              <a:t>Backups</a:t>
            </a:r>
            <a:r>
              <a:rPr lang="pt-BR" altLang="pt-BR" dirty="0">
                <a:ea typeface="ＭＳ Ｐゴシック" panose="020B0600070205080204" pitchFamily="34" charset="-128"/>
              </a:rPr>
              <a:t> são extremamente importantes, pois permitem:</a:t>
            </a:r>
          </a:p>
          <a:p>
            <a:pPr marL="171450" indent="-171450" algn="just">
              <a:buFont typeface="Arial" panose="020B0604020202020204" pitchFamily="34" charset="0"/>
              <a:buChar char="•"/>
            </a:pPr>
            <a:r>
              <a:rPr lang="pt-BR" altLang="pt-BR" b="1" dirty="0">
                <a:ea typeface="ＭＳ Ｐゴシック" panose="020B0600070205080204" pitchFamily="34" charset="-128"/>
              </a:rPr>
              <a:t>Recuperação de versões</a:t>
            </a:r>
            <a:r>
              <a:rPr lang="pt-BR" altLang="pt-BR" dirty="0">
                <a:ea typeface="ＭＳ Ｐゴシック" panose="020B0600070205080204" pitchFamily="34" charset="-128"/>
              </a:rPr>
              <a:t>: você pode recuperar uma versão antiga de um arquivo alterado, como uma parte excluída de um texto editado ou a imagem original de uma foto manipulada.</a:t>
            </a:r>
          </a:p>
          <a:p>
            <a:pPr marL="171450" indent="-171450" algn="just">
              <a:buFont typeface="Arial" panose="020B0604020202020204" pitchFamily="34" charset="0"/>
              <a:buChar char="•"/>
            </a:pPr>
            <a:r>
              <a:rPr lang="pt-BR" altLang="pt-BR" b="1" dirty="0">
                <a:ea typeface="ＭＳ Ｐゴシック" panose="020B0600070205080204" pitchFamily="34" charset="-128"/>
              </a:rPr>
              <a:t>Arquivamento</a:t>
            </a:r>
            <a:r>
              <a:rPr lang="pt-BR" altLang="pt-BR" dirty="0">
                <a:ea typeface="ＭＳ Ｐゴシック" panose="020B0600070205080204" pitchFamily="34" charset="-128"/>
              </a:rPr>
              <a:t>: você pode copiar ou mover dados que deseja ou que precisa guardar, mas que não são necessários no seu dia a dia e que raramente são alterados.</a:t>
            </a:r>
          </a:p>
          <a:p>
            <a:pPr marL="171450" indent="-171450">
              <a:buFont typeface="Arial" panose="020B0604020202020204" pitchFamily="34" charset="0"/>
              <a:buChar char="•"/>
            </a:pPr>
            <a:r>
              <a:rPr lang="pt-BR" altLang="pt-BR" b="1" dirty="0">
                <a:ea typeface="ＭＳ Ｐゴシック" panose="020B0600070205080204" pitchFamily="34" charset="-128"/>
              </a:rPr>
              <a:t>Proteção de dados</a:t>
            </a:r>
            <a:r>
              <a:rPr lang="pt-BR" altLang="pt-BR" dirty="0">
                <a:ea typeface="ＭＳ Ｐゴシック" panose="020B0600070205080204" pitchFamily="34" charset="-128"/>
              </a:rPr>
              <a:t>: você pode preservar seus dados para que sejam recuperados em situações como falha de disco rígido, atualização malsucedida do sistema operacional, exclusão ou substituição acidental de arquivos, ação de códigos maliciosos/atacantes e furto/perda de dispositivos.</a:t>
            </a:r>
          </a:p>
        </p:txBody>
      </p:sp>
      <p:sp>
        <p:nvSpPr>
          <p:cNvPr id="2" name="Espaço Reservado para Rodapé 1">
            <a:extLst>
              <a:ext uri="{FF2B5EF4-FFF2-40B4-BE49-F238E27FC236}">
                <a16:creationId xmlns:a16="http://schemas.microsoft.com/office/drawing/2014/main" id="{ABA9038F-0E5F-7546-A501-50A46A2BAF92}"/>
              </a:ext>
            </a:extLst>
          </p:cNvPr>
          <p:cNvSpPr>
            <a:spLocks noGrp="1"/>
          </p:cNvSpPr>
          <p:nvPr>
            <p:ph type="ftr" sz="quarter" idx="4"/>
          </p:nvPr>
        </p:nvSpPr>
        <p:spPr/>
        <p:txBody>
          <a:bodyPr/>
          <a:lstStyle/>
          <a:p>
            <a:r>
              <a:rPr lang="pt-BR" dirty="0"/>
              <a:t>https://cartilha.cert.br/</a:t>
            </a:r>
          </a:p>
        </p:txBody>
      </p:sp>
      <p:sp>
        <p:nvSpPr>
          <p:cNvPr id="3" name="Espaço Reservado para Número de Slide 2">
            <a:extLst>
              <a:ext uri="{FF2B5EF4-FFF2-40B4-BE49-F238E27FC236}">
                <a16:creationId xmlns:a16="http://schemas.microsoft.com/office/drawing/2014/main" id="{E11818D5-07E5-1F4C-98D8-76E05DA22242}"/>
              </a:ext>
            </a:extLst>
          </p:cNvPr>
          <p:cNvSpPr>
            <a:spLocks noGrp="1"/>
          </p:cNvSpPr>
          <p:nvPr>
            <p:ph type="sldNum" sz="quarter" idx="5"/>
          </p:nvPr>
        </p:nvSpPr>
        <p:spPr/>
        <p:txBody>
          <a:bodyPr/>
          <a:lstStyle/>
          <a:p>
            <a:fld id="{88079F1B-9EBC-9647-8DCE-DE265F78B11E}" type="slidenum">
              <a:rPr lang="pt-BR" smtClean="0"/>
              <a:t>33</a:t>
            </a:fld>
            <a:endParaRPr lang="pt-BR" dirty="0"/>
          </a:p>
        </p:txBody>
      </p:sp>
      <p:sp>
        <p:nvSpPr>
          <p:cNvPr id="4" name="Espaço Reservado para Cabeçalho 3">
            <a:extLst>
              <a:ext uri="{FF2B5EF4-FFF2-40B4-BE49-F238E27FC236}">
                <a16:creationId xmlns:a16="http://schemas.microsoft.com/office/drawing/2014/main" id="{67EB37C2-8066-4848-846F-6894132FFE74}"/>
              </a:ext>
            </a:extLst>
          </p:cNvPr>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1758305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88079F1B-9EBC-9647-8DCE-DE265F78B11E}" type="slidenum">
              <a:rPr lang="pt-BR" smtClean="0"/>
              <a:t>34</a:t>
            </a:fld>
            <a:endParaRPr lang="pt-BR" dirty="0"/>
          </a:p>
        </p:txBody>
      </p:sp>
      <p:sp>
        <p:nvSpPr>
          <p:cNvPr id="5" name="Footer Placeholder 4"/>
          <p:cNvSpPr>
            <a:spLocks noGrp="1"/>
          </p:cNvSpPr>
          <p:nvPr>
            <p:ph type="ftr" sz="quarter" idx="4"/>
          </p:nvPr>
        </p:nvSpPr>
        <p:spPr/>
        <p:txBody>
          <a:bodyPr/>
          <a:lstStyle/>
          <a:p>
            <a:r>
              <a:rPr lang="pt-BR"/>
              <a:t>https://cartilha.cert.br/</a:t>
            </a:r>
            <a:endParaRPr lang="pt-BR" dirty="0"/>
          </a:p>
        </p:txBody>
      </p:sp>
      <p:sp>
        <p:nvSpPr>
          <p:cNvPr id="6" name="Header Placeholder 5"/>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5122316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E66936C8-35B8-1D43-989B-55CEA174484D}"/>
              </a:ext>
            </a:extLst>
          </p:cNvPr>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5FC9A99D-7258-114A-86DC-F6C603C4D711}"/>
              </a:ext>
            </a:extLst>
          </p:cNvPr>
          <p:cNvSpPr>
            <a:spLocks noGrp="1"/>
          </p:cNvSpPr>
          <p:nvPr>
            <p:ph type="body" idx="1"/>
          </p:nvPr>
        </p:nvSpPr>
        <p:spPr bwMode="auto">
          <a:xfrm>
            <a:off x="685800" y="4343400"/>
            <a:ext cx="5486400" cy="41148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pt-BR" dirty="0"/>
              <a:t>A criptografia é considerada a ciência e a arte de escrever mensagens em forma cifrada ou em código. A primeira vista, ela até pode parecer complicada, mas, para usufruir dos benefícios proporcionados por ela, você não precisa estudá-la profundamente nem ser nenhum matemático experiente. Atualmente, a criptografia já está integrada ou pode ser facilmente adicionada à maioria dos sistemas operacionais e aplicativos e, muitas vezes, é usada de forma imperceptível ou requer que você realize algumas configurações básicas. </a:t>
            </a:r>
            <a:endParaRPr lang="pt-BR" altLang="pt-BR" dirty="0">
              <a:ea typeface="ＭＳ Ｐゴシック" panose="020B0600070205080204" pitchFamily="34" charset="-128"/>
            </a:endParaRPr>
          </a:p>
        </p:txBody>
      </p:sp>
      <p:sp>
        <p:nvSpPr>
          <p:cNvPr id="2" name="Espaço Reservado para Rodapé 1">
            <a:extLst>
              <a:ext uri="{FF2B5EF4-FFF2-40B4-BE49-F238E27FC236}">
                <a16:creationId xmlns:a16="http://schemas.microsoft.com/office/drawing/2014/main" id="{ABA9038F-0E5F-7546-A501-50A46A2BAF92}"/>
              </a:ext>
            </a:extLst>
          </p:cNvPr>
          <p:cNvSpPr>
            <a:spLocks noGrp="1"/>
          </p:cNvSpPr>
          <p:nvPr>
            <p:ph type="ftr" sz="quarter" idx="4"/>
          </p:nvPr>
        </p:nvSpPr>
        <p:spPr/>
        <p:txBody>
          <a:bodyPr/>
          <a:lstStyle/>
          <a:p>
            <a:r>
              <a:rPr lang="pt-BR" dirty="0"/>
              <a:t>https://cartilha.cert.br/</a:t>
            </a:r>
          </a:p>
        </p:txBody>
      </p:sp>
      <p:sp>
        <p:nvSpPr>
          <p:cNvPr id="3" name="Espaço Reservado para Número de Slide 2">
            <a:extLst>
              <a:ext uri="{FF2B5EF4-FFF2-40B4-BE49-F238E27FC236}">
                <a16:creationId xmlns:a16="http://schemas.microsoft.com/office/drawing/2014/main" id="{E11818D5-07E5-1F4C-98D8-76E05DA22242}"/>
              </a:ext>
            </a:extLst>
          </p:cNvPr>
          <p:cNvSpPr>
            <a:spLocks noGrp="1"/>
          </p:cNvSpPr>
          <p:nvPr>
            <p:ph type="sldNum" sz="quarter" idx="5"/>
          </p:nvPr>
        </p:nvSpPr>
        <p:spPr/>
        <p:txBody>
          <a:bodyPr/>
          <a:lstStyle/>
          <a:p>
            <a:fld id="{88079F1B-9EBC-9647-8DCE-DE265F78B11E}" type="slidenum">
              <a:rPr lang="pt-BR" smtClean="0"/>
              <a:t>35</a:t>
            </a:fld>
            <a:endParaRPr lang="pt-BR" dirty="0"/>
          </a:p>
        </p:txBody>
      </p:sp>
      <p:sp>
        <p:nvSpPr>
          <p:cNvPr id="4" name="Espaço Reservado para Cabeçalho 3">
            <a:extLst>
              <a:ext uri="{FF2B5EF4-FFF2-40B4-BE49-F238E27FC236}">
                <a16:creationId xmlns:a16="http://schemas.microsoft.com/office/drawing/2014/main" id="{67EB37C2-8066-4848-846F-6894132FFE74}"/>
              </a:ext>
            </a:extLst>
          </p:cNvPr>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1282756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D7994B8D-0301-E242-B159-9714A4162889}"/>
              </a:ext>
            </a:extLst>
          </p:cNvPr>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2B627A24-82D4-E54C-8592-4F7542108B21}"/>
              </a:ext>
            </a:extLst>
          </p:cNvPr>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dirty="0">
              <a:ea typeface="ＭＳ Ｐゴシック" panose="020B0600070205080204" pitchFamily="34" charset="-128"/>
            </a:endParaRPr>
          </a:p>
        </p:txBody>
      </p:sp>
      <p:sp>
        <p:nvSpPr>
          <p:cNvPr id="2" name="Espaço Reservado para Rodapé 1">
            <a:extLst>
              <a:ext uri="{FF2B5EF4-FFF2-40B4-BE49-F238E27FC236}">
                <a16:creationId xmlns:a16="http://schemas.microsoft.com/office/drawing/2014/main" id="{5C4447CA-FCB5-944A-8E6D-04AECCE79154}"/>
              </a:ext>
            </a:extLst>
          </p:cNvPr>
          <p:cNvSpPr>
            <a:spLocks noGrp="1"/>
          </p:cNvSpPr>
          <p:nvPr>
            <p:ph type="ftr" sz="quarter" idx="4"/>
          </p:nvPr>
        </p:nvSpPr>
        <p:spPr/>
        <p:txBody>
          <a:bodyPr/>
          <a:lstStyle/>
          <a:p>
            <a:r>
              <a:rPr lang="pt-BR" dirty="0"/>
              <a:t>https://cartilha.cert.br/</a:t>
            </a:r>
          </a:p>
        </p:txBody>
      </p:sp>
      <p:sp>
        <p:nvSpPr>
          <p:cNvPr id="3" name="Espaço Reservado para Número de Slide 2">
            <a:extLst>
              <a:ext uri="{FF2B5EF4-FFF2-40B4-BE49-F238E27FC236}">
                <a16:creationId xmlns:a16="http://schemas.microsoft.com/office/drawing/2014/main" id="{49243D29-03BD-034B-9D72-7257B6BBF308}"/>
              </a:ext>
            </a:extLst>
          </p:cNvPr>
          <p:cNvSpPr>
            <a:spLocks noGrp="1"/>
          </p:cNvSpPr>
          <p:nvPr>
            <p:ph type="sldNum" sz="quarter" idx="5"/>
          </p:nvPr>
        </p:nvSpPr>
        <p:spPr/>
        <p:txBody>
          <a:bodyPr/>
          <a:lstStyle/>
          <a:p>
            <a:fld id="{88079F1B-9EBC-9647-8DCE-DE265F78B11E}" type="slidenum">
              <a:rPr lang="pt-BR" smtClean="0"/>
              <a:t>36</a:t>
            </a:fld>
            <a:endParaRPr lang="pt-BR" dirty="0"/>
          </a:p>
        </p:txBody>
      </p:sp>
      <p:sp>
        <p:nvSpPr>
          <p:cNvPr id="4" name="Espaço Reservado para Cabeçalho 3">
            <a:extLst>
              <a:ext uri="{FF2B5EF4-FFF2-40B4-BE49-F238E27FC236}">
                <a16:creationId xmlns:a16="http://schemas.microsoft.com/office/drawing/2014/main" id="{5655623D-A4D4-DA43-925F-FDF27FD81925}"/>
              </a:ext>
            </a:extLst>
          </p:cNvPr>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36460704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E66936C8-35B8-1D43-989B-55CEA174484D}"/>
              </a:ext>
            </a:extLst>
          </p:cNvPr>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5FC9A99D-7258-114A-86DC-F6C603C4D711}"/>
              </a:ext>
            </a:extLst>
          </p:cNvPr>
          <p:cNvSpPr>
            <a:spLocks noGrp="1"/>
          </p:cNvSpPr>
          <p:nvPr>
            <p:ph type="body" idx="1"/>
          </p:nvPr>
        </p:nvSpPr>
        <p:spPr bwMode="auto">
          <a:xfrm>
            <a:off x="685800" y="4343400"/>
            <a:ext cx="5486400" cy="41148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pt-BR" noProof="0" dirty="0"/>
              <a:t>Você </a:t>
            </a:r>
            <a:r>
              <a:rPr lang="pt-BR" dirty="0"/>
              <a:t>já </a:t>
            </a:r>
            <a:r>
              <a:rPr lang="pt-BR" noProof="0" dirty="0"/>
              <a:t>imaginou que todas as vezes que acessa seus equipamentos e “entra na Internet” fornece informações sobre você? Cada vez que você acessa um </a:t>
            </a:r>
            <a:r>
              <a:rPr lang="pt-BR" i="1" noProof="0" dirty="0"/>
              <a:t>site</a:t>
            </a:r>
            <a:r>
              <a:rPr lang="pt-BR" noProof="0" dirty="0"/>
              <a:t>, assiste a um vídeo ou compra algo, está deixando marcas de sua passagem – essas marcas são chamadas vestígios, rastros ou pegadas digitais (</a:t>
            </a:r>
            <a:r>
              <a:rPr lang="pt-BR" i="1" noProof="0" dirty="0"/>
              <a:t>digital </a:t>
            </a:r>
            <a:r>
              <a:rPr lang="pt-BR" i="1" noProof="0" dirty="0" err="1"/>
              <a:t>footprinting</a:t>
            </a:r>
            <a:r>
              <a:rPr lang="pt-BR" noProof="0" dirty="0"/>
              <a:t>). </a:t>
            </a:r>
          </a:p>
          <a:p>
            <a:r>
              <a:rPr lang="pt-BR" noProof="0" dirty="0"/>
              <a:t>Os vestígios digitais costumam ser de dois tipos: ativos e passivos. Enquanto os vestígios digitais ativos são deixados intencionalmente por você</a:t>
            </a:r>
            <a:r>
              <a:rPr lang="pt-BR" dirty="0"/>
              <a:t>,</a:t>
            </a:r>
            <a:r>
              <a:rPr lang="pt-BR" noProof="0" dirty="0"/>
              <a:t> como parte de suas ações (por exemplo quando curte uma foto, posta algo ou envia um </a:t>
            </a:r>
            <a:r>
              <a:rPr lang="pt-BR" i="1" noProof="0" dirty="0"/>
              <a:t>e-mail</a:t>
            </a:r>
            <a:r>
              <a:rPr lang="pt-BR" noProof="0" dirty="0"/>
              <a:t>); os </a:t>
            </a:r>
            <a:r>
              <a:rPr lang="pt-BR" dirty="0"/>
              <a:t>vestígios</a:t>
            </a:r>
            <a:r>
              <a:rPr lang="pt-BR" noProof="0" dirty="0"/>
              <a:t> digitais passivos são coletados sobre </a:t>
            </a:r>
            <a:r>
              <a:rPr lang="pt-BR" dirty="0"/>
              <a:t>você,</a:t>
            </a:r>
            <a:r>
              <a:rPr lang="pt-BR" noProof="0" dirty="0"/>
              <a:t> sem que </a:t>
            </a:r>
            <a:r>
              <a:rPr lang="pt-BR" dirty="0"/>
              <a:t>você </a:t>
            </a:r>
            <a:r>
              <a:rPr lang="pt-BR" noProof="0" dirty="0"/>
              <a:t>saiba ou tenha controle sobre isso (por exemplo os que </a:t>
            </a:r>
            <a:r>
              <a:rPr lang="pt-BR" dirty="0"/>
              <a:t>você</a:t>
            </a:r>
            <a:r>
              <a:rPr lang="pt-BR" noProof="0" dirty="0"/>
              <a:t> deixa quando navega na Internet ou os que </a:t>
            </a:r>
            <a:r>
              <a:rPr lang="pt-BR" dirty="0"/>
              <a:t>são </a:t>
            </a:r>
            <a:r>
              <a:rPr lang="pt-BR" noProof="0" dirty="0"/>
              <a:t>coletados por seus aplicativos).</a:t>
            </a:r>
          </a:p>
          <a:p>
            <a:r>
              <a:rPr lang="pt-BR" sz="1000" kern="1200" dirty="0">
                <a:solidFill>
                  <a:schemeClr val="tx1"/>
                </a:solidFill>
                <a:effectLst/>
                <a:latin typeface="Arial" panose="020B0604020202020204" pitchFamily="34" charset="0"/>
                <a:ea typeface="ＭＳ Ｐゴシック" charset="0"/>
                <a:cs typeface="Arial" panose="020B0604020202020204" pitchFamily="34" charset="0"/>
              </a:rPr>
              <a:t>Sua reputação </a:t>
            </a:r>
            <a:r>
              <a:rPr lang="pt-BR" sz="1000" i="1" kern="1200" dirty="0">
                <a:solidFill>
                  <a:schemeClr val="tx1"/>
                </a:solidFill>
                <a:effectLst/>
                <a:latin typeface="Arial" panose="020B0604020202020204" pitchFamily="34" charset="0"/>
                <a:ea typeface="ＭＳ Ｐゴシック" charset="0"/>
                <a:cs typeface="Arial" panose="020B0604020202020204" pitchFamily="34" charset="0"/>
              </a:rPr>
              <a:t>online </a:t>
            </a:r>
            <a:r>
              <a:rPr lang="pt-BR" sz="1000" kern="1200" dirty="0">
                <a:solidFill>
                  <a:schemeClr val="tx1"/>
                </a:solidFill>
                <a:effectLst/>
                <a:latin typeface="Arial" panose="020B0604020202020204" pitchFamily="34" charset="0"/>
                <a:ea typeface="ＭＳ Ｐゴシック" charset="0"/>
                <a:cs typeface="Arial" panose="020B0604020202020204" pitchFamily="34" charset="0"/>
              </a:rPr>
              <a:t>é aquilo que “a Internet diz sobre você”. Basta pesquisar pelo seu nome para verificar os resultados – quanto mais resultados forem apresentados, mais detalhada será sua reputação </a:t>
            </a:r>
            <a:r>
              <a:rPr lang="pt-BR" sz="1000" i="1" kern="1200" dirty="0">
                <a:solidFill>
                  <a:schemeClr val="tx1"/>
                </a:solidFill>
                <a:effectLst/>
                <a:latin typeface="Arial" panose="020B0604020202020204" pitchFamily="34" charset="0"/>
                <a:ea typeface="ＭＳ Ｐゴシック" charset="0"/>
                <a:cs typeface="Arial" panose="020B0604020202020204" pitchFamily="34" charset="0"/>
              </a:rPr>
              <a:t>online</a:t>
            </a:r>
            <a:r>
              <a:rPr lang="pt-BR" sz="1000" kern="1200" dirty="0">
                <a:solidFill>
                  <a:schemeClr val="tx1"/>
                </a:solidFill>
                <a:effectLst/>
                <a:latin typeface="Arial" panose="020B0604020202020204" pitchFamily="34" charset="0"/>
                <a:ea typeface="ＭＳ Ｐゴシック" charset="0"/>
                <a:cs typeface="Arial" panose="020B0604020202020204" pitchFamily="34" charset="0"/>
              </a:rPr>
              <a:t>. </a:t>
            </a:r>
            <a:endParaRPr lang="pt-BR" dirty="0"/>
          </a:p>
          <a:p>
            <a:r>
              <a:rPr lang="pt-BR" sz="1000" kern="1200" dirty="0">
                <a:solidFill>
                  <a:schemeClr val="tx1"/>
                </a:solidFill>
                <a:effectLst/>
                <a:latin typeface="Arial" panose="020B0604020202020204" pitchFamily="34" charset="0"/>
                <a:ea typeface="ＭＳ Ｐゴシック" charset="0"/>
                <a:cs typeface="Arial" panose="020B0604020202020204" pitchFamily="34" charset="0"/>
              </a:rPr>
              <a:t>Assim como você provavelmente pesquisa sobre a reputação de uma empresa cujos serviços deseja contratar, algumas empresas fazem o mesmo quando pretendem contratar um novo funcionário ou conceder algum tipo de crédito. </a:t>
            </a:r>
            <a:endParaRPr lang="pt-BR" dirty="0"/>
          </a:p>
          <a:p>
            <a:r>
              <a:rPr lang="pt-BR" sz="1000" kern="1200" dirty="0">
                <a:solidFill>
                  <a:schemeClr val="tx1"/>
                </a:solidFill>
                <a:effectLst/>
                <a:latin typeface="Arial" panose="020B0604020202020204" pitchFamily="34" charset="0"/>
                <a:ea typeface="ＭＳ Ｐゴシック" charset="0"/>
                <a:cs typeface="Arial" panose="020B0604020202020204" pitchFamily="34" charset="0"/>
              </a:rPr>
              <a:t>Caso queira conhecer e gerenciar sua reputação </a:t>
            </a:r>
            <a:r>
              <a:rPr lang="pt-BR" sz="1000" i="1" kern="1200" dirty="0">
                <a:solidFill>
                  <a:schemeClr val="tx1"/>
                </a:solidFill>
                <a:effectLst/>
                <a:latin typeface="Arial" panose="020B0604020202020204" pitchFamily="34" charset="0"/>
                <a:ea typeface="ＭＳ Ｐゴシック" charset="0"/>
                <a:cs typeface="Arial" panose="020B0604020202020204" pitchFamily="34" charset="0"/>
              </a:rPr>
              <a:t>online </a:t>
            </a:r>
            <a:r>
              <a:rPr lang="pt-BR" sz="1000" kern="1200" dirty="0">
                <a:solidFill>
                  <a:schemeClr val="tx1"/>
                </a:solidFill>
                <a:effectLst/>
                <a:latin typeface="Arial" panose="020B0604020202020204" pitchFamily="34" charset="0"/>
                <a:ea typeface="ＭＳ Ｐゴシック" charset="0"/>
                <a:cs typeface="Arial" panose="020B0604020202020204" pitchFamily="34" charset="0"/>
              </a:rPr>
              <a:t>é importante criar o hábito de pesquisar seu nome na Internet. Alguns </a:t>
            </a:r>
            <a:r>
              <a:rPr lang="pt-BR" sz="1000" i="1" kern="1200" dirty="0">
                <a:solidFill>
                  <a:schemeClr val="tx1"/>
                </a:solidFill>
                <a:effectLst/>
                <a:latin typeface="Arial" panose="020B0604020202020204" pitchFamily="34" charset="0"/>
                <a:ea typeface="ＭＳ Ｐゴシック" charset="0"/>
                <a:cs typeface="Arial" panose="020B0604020202020204" pitchFamily="34" charset="0"/>
              </a:rPr>
              <a:t>sites </a:t>
            </a:r>
            <a:r>
              <a:rPr lang="pt-BR" sz="1000" kern="1200" dirty="0">
                <a:solidFill>
                  <a:schemeClr val="tx1"/>
                </a:solidFill>
                <a:effectLst/>
                <a:latin typeface="Arial" panose="020B0604020202020204" pitchFamily="34" charset="0"/>
                <a:ea typeface="ＭＳ Ｐゴシック" charset="0"/>
                <a:cs typeface="Arial" panose="020B0604020202020204" pitchFamily="34" charset="0"/>
              </a:rPr>
              <a:t>de buscas permitem que você configure buscas específicas para serem executadas de tempos em tempos, a fim de emitirem alertas caso encontrem algum resultado novo: você pode criar buscas sobre seu nome e ser alertado quando novos resultados aparecerem. </a:t>
            </a:r>
            <a:endParaRPr lang="pt-BR" dirty="0"/>
          </a:p>
          <a:p>
            <a:endParaRPr lang="pt-BR" noProof="0" dirty="0"/>
          </a:p>
        </p:txBody>
      </p:sp>
      <p:sp>
        <p:nvSpPr>
          <p:cNvPr id="2" name="Espaço Reservado para Rodapé 1">
            <a:extLst>
              <a:ext uri="{FF2B5EF4-FFF2-40B4-BE49-F238E27FC236}">
                <a16:creationId xmlns:a16="http://schemas.microsoft.com/office/drawing/2014/main" id="{ABA9038F-0E5F-7546-A501-50A46A2BAF92}"/>
              </a:ext>
            </a:extLst>
          </p:cNvPr>
          <p:cNvSpPr>
            <a:spLocks noGrp="1"/>
          </p:cNvSpPr>
          <p:nvPr>
            <p:ph type="ftr" sz="quarter" idx="4"/>
          </p:nvPr>
        </p:nvSpPr>
        <p:spPr/>
        <p:txBody>
          <a:bodyPr/>
          <a:lstStyle/>
          <a:p>
            <a:r>
              <a:rPr lang="pt-BR" dirty="0"/>
              <a:t>https://cartilha.cert.br/</a:t>
            </a:r>
          </a:p>
        </p:txBody>
      </p:sp>
      <p:sp>
        <p:nvSpPr>
          <p:cNvPr id="3" name="Espaço Reservado para Número de Slide 2">
            <a:extLst>
              <a:ext uri="{FF2B5EF4-FFF2-40B4-BE49-F238E27FC236}">
                <a16:creationId xmlns:a16="http://schemas.microsoft.com/office/drawing/2014/main" id="{E11818D5-07E5-1F4C-98D8-76E05DA22242}"/>
              </a:ext>
            </a:extLst>
          </p:cNvPr>
          <p:cNvSpPr>
            <a:spLocks noGrp="1"/>
          </p:cNvSpPr>
          <p:nvPr>
            <p:ph type="sldNum" sz="quarter" idx="5"/>
          </p:nvPr>
        </p:nvSpPr>
        <p:spPr/>
        <p:txBody>
          <a:bodyPr/>
          <a:lstStyle/>
          <a:p>
            <a:fld id="{88079F1B-9EBC-9647-8DCE-DE265F78B11E}" type="slidenum">
              <a:rPr lang="pt-BR" smtClean="0"/>
              <a:t>37</a:t>
            </a:fld>
            <a:endParaRPr lang="pt-BR" dirty="0"/>
          </a:p>
        </p:txBody>
      </p:sp>
      <p:sp>
        <p:nvSpPr>
          <p:cNvPr id="4" name="Espaço Reservado para Cabeçalho 3">
            <a:extLst>
              <a:ext uri="{FF2B5EF4-FFF2-40B4-BE49-F238E27FC236}">
                <a16:creationId xmlns:a16="http://schemas.microsoft.com/office/drawing/2014/main" id="{67EB37C2-8066-4848-846F-6894132FFE74}"/>
              </a:ext>
            </a:extLst>
          </p:cNvPr>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761848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E66936C8-35B8-1D43-989B-55CEA174484D}"/>
              </a:ext>
            </a:extLst>
          </p:cNvPr>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5FC9A99D-7258-114A-86DC-F6C603C4D711}"/>
              </a:ext>
            </a:extLst>
          </p:cNvPr>
          <p:cNvSpPr>
            <a:spLocks noGrp="1"/>
          </p:cNvSpPr>
          <p:nvPr>
            <p:ph type="body" idx="1"/>
          </p:nvPr>
        </p:nvSpPr>
        <p:spPr bwMode="auto">
          <a:xfrm>
            <a:off x="685800" y="4343400"/>
            <a:ext cx="5486400" cy="41148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pt-BR" dirty="0"/>
              <a:t>Quanto mais informações você divulga, mais fácil é, para um golpista, furtar sua identidade, pois ele tem mais dados disponíveis e, provavelmente, será mais convincente. Para coletar seus dados, inclusive suas senhas, o golpista pode usar outros tipos de golpes (como códigos maliciosos) e de ataques (como força bruta e interceptação de tráfego).</a:t>
            </a:r>
          </a:p>
          <a:p>
            <a:r>
              <a:rPr lang="pt-BR" dirty="0"/>
              <a:t>Pense bem antes de postar algo, pois não há possibilidade de arrependimento. Uma frase ou imagem fora de contexto pode ser mal interpretada e causar mal-entendidos. Após uma informação ou imagem se propagar, dificilmente poderá ser totalmente excluída. </a:t>
            </a:r>
          </a:p>
          <a:p>
            <a:r>
              <a:rPr lang="pt-BR" dirty="0"/>
              <a:t>Considere que você está em um local público, que tudo que você divulga pode ser lido ou acessado por qualquer pessoa, tanto agora quanto futuramente. </a:t>
            </a:r>
          </a:p>
          <a:p>
            <a:r>
              <a:rPr lang="pt-BR" dirty="0"/>
              <a:t>Sempre que alguém solicitar dados sobre você ou quando preencher algum cadastro, procure se perguntar o motivo de pedirem determinada informação, se ela é realmente necessária no contexto a que se destina e evite fornecê-la, caso conclua que a solicitação é abusiva ou desnecessária. </a:t>
            </a:r>
          </a:p>
          <a:p>
            <a:endParaRPr lang="pt-BR" dirty="0"/>
          </a:p>
        </p:txBody>
      </p:sp>
      <p:sp>
        <p:nvSpPr>
          <p:cNvPr id="2" name="Espaço Reservado para Rodapé 1">
            <a:extLst>
              <a:ext uri="{FF2B5EF4-FFF2-40B4-BE49-F238E27FC236}">
                <a16:creationId xmlns:a16="http://schemas.microsoft.com/office/drawing/2014/main" id="{ABA9038F-0E5F-7546-A501-50A46A2BAF92}"/>
              </a:ext>
            </a:extLst>
          </p:cNvPr>
          <p:cNvSpPr>
            <a:spLocks noGrp="1"/>
          </p:cNvSpPr>
          <p:nvPr>
            <p:ph type="ftr" sz="quarter" idx="4"/>
          </p:nvPr>
        </p:nvSpPr>
        <p:spPr/>
        <p:txBody>
          <a:bodyPr/>
          <a:lstStyle/>
          <a:p>
            <a:r>
              <a:rPr lang="pt-BR" dirty="0"/>
              <a:t>https://cartilha.cert.br/</a:t>
            </a:r>
          </a:p>
        </p:txBody>
      </p:sp>
      <p:sp>
        <p:nvSpPr>
          <p:cNvPr id="3" name="Espaço Reservado para Número de Slide 2">
            <a:extLst>
              <a:ext uri="{FF2B5EF4-FFF2-40B4-BE49-F238E27FC236}">
                <a16:creationId xmlns:a16="http://schemas.microsoft.com/office/drawing/2014/main" id="{E11818D5-07E5-1F4C-98D8-76E05DA22242}"/>
              </a:ext>
            </a:extLst>
          </p:cNvPr>
          <p:cNvSpPr>
            <a:spLocks noGrp="1"/>
          </p:cNvSpPr>
          <p:nvPr>
            <p:ph type="sldNum" sz="quarter" idx="5"/>
          </p:nvPr>
        </p:nvSpPr>
        <p:spPr/>
        <p:txBody>
          <a:bodyPr/>
          <a:lstStyle/>
          <a:p>
            <a:fld id="{88079F1B-9EBC-9647-8DCE-DE265F78B11E}" type="slidenum">
              <a:rPr lang="pt-BR" smtClean="0"/>
              <a:t>38</a:t>
            </a:fld>
            <a:endParaRPr lang="pt-BR" dirty="0"/>
          </a:p>
        </p:txBody>
      </p:sp>
      <p:sp>
        <p:nvSpPr>
          <p:cNvPr id="4" name="Espaço Reservado para Cabeçalho 3">
            <a:extLst>
              <a:ext uri="{FF2B5EF4-FFF2-40B4-BE49-F238E27FC236}">
                <a16:creationId xmlns:a16="http://schemas.microsoft.com/office/drawing/2014/main" id="{67EB37C2-8066-4848-846F-6894132FFE74}"/>
              </a:ext>
            </a:extLst>
          </p:cNvPr>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1528986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E66936C8-35B8-1D43-989B-55CEA174484D}"/>
              </a:ext>
            </a:extLst>
          </p:cNvPr>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5FC9A99D-7258-114A-86DC-F6C603C4D711}"/>
              </a:ext>
            </a:extLst>
          </p:cNvPr>
          <p:cNvSpPr>
            <a:spLocks noGrp="1"/>
          </p:cNvSpPr>
          <p:nvPr>
            <p:ph type="body" idx="1"/>
          </p:nvPr>
        </p:nvSpPr>
        <p:spPr bwMode="auto">
          <a:xfrm>
            <a:off x="685800" y="4343400"/>
            <a:ext cx="5486400" cy="41148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pt-BR" dirty="0"/>
              <a:t>Inicialmente, grande parte da navegação </a:t>
            </a:r>
            <a:r>
              <a:rPr lang="pt-BR" i="1" dirty="0"/>
              <a:t>web </a:t>
            </a:r>
            <a:r>
              <a:rPr lang="pt-BR" dirty="0"/>
              <a:t>não envolvia o tráfego de informações sigilosas e costumava ser feita por meio do protocolo HTTP, que não oferece criptografia (as informações trafegam em texto claro), não garante que o usuário esteja se comunicando com o </a:t>
            </a:r>
            <a:r>
              <a:rPr lang="pt-BR" i="1" dirty="0"/>
              <a:t>site </a:t>
            </a:r>
            <a:r>
              <a:rPr lang="pt-BR" dirty="0"/>
              <a:t>desejado nem que os dados não possam ser interceptados, coletados, modificados ou retransmitidos. Com o passar do tempo, a oferta de serviços via Web envolvendo informações sigilosas tem aumentado, assim como os tipos de ataques e as técnicas usadas pelos atacantes. Com isso, as características do protocolo HTTP mostraram-se insuficientes para garantir a segurança e seu uso passou a ser gradativamente substituído pelo HTTPS. </a:t>
            </a:r>
          </a:p>
          <a:p>
            <a:r>
              <a:rPr lang="pt-BR" dirty="0"/>
              <a:t>O protocolo HTTPS usa certificados digitais para assegurar a identidade tanto do </a:t>
            </a:r>
            <a:r>
              <a:rPr lang="pt-BR" i="1" dirty="0"/>
              <a:t>site </a:t>
            </a:r>
            <a:r>
              <a:rPr lang="pt-BR" dirty="0"/>
              <a:t>de destino como a do usuário que está navegando. Também usa métodos criptográficos e outros protocolos, como SSL e TLS, para assegurar a confidencialidade e a integridade das informações. Atualmente, conexões usando o protocolo HTTP (quando o endereço do </a:t>
            </a:r>
            <a:r>
              <a:rPr lang="pt-BR" i="1" dirty="0"/>
              <a:t>site </a:t>
            </a:r>
            <a:r>
              <a:rPr lang="pt-BR" dirty="0"/>
              <a:t>começa com “http://”) são chamadas </a:t>
            </a:r>
            <a:r>
              <a:rPr lang="pt-BR" b="1" dirty="0"/>
              <a:t>conexões inseguras ou não seguras</a:t>
            </a:r>
            <a:r>
              <a:rPr lang="pt-BR" dirty="0"/>
              <a:t>, ao passo que aquelas que usam o HTTPS (quando o endereço do </a:t>
            </a:r>
            <a:r>
              <a:rPr lang="pt-BR" i="1" dirty="0"/>
              <a:t>site </a:t>
            </a:r>
            <a:r>
              <a:rPr lang="pt-BR" dirty="0"/>
              <a:t>começa com “https://”) são chamadas </a:t>
            </a:r>
            <a:r>
              <a:rPr lang="pt-BR" b="1" dirty="0"/>
              <a:t>conexões  seguras</a:t>
            </a:r>
            <a:r>
              <a:rPr lang="pt-BR" dirty="0"/>
              <a:t>. </a:t>
            </a:r>
          </a:p>
        </p:txBody>
      </p:sp>
      <p:sp>
        <p:nvSpPr>
          <p:cNvPr id="2" name="Espaço Reservado para Rodapé 1">
            <a:extLst>
              <a:ext uri="{FF2B5EF4-FFF2-40B4-BE49-F238E27FC236}">
                <a16:creationId xmlns:a16="http://schemas.microsoft.com/office/drawing/2014/main" id="{ABA9038F-0E5F-7546-A501-50A46A2BAF92}"/>
              </a:ext>
            </a:extLst>
          </p:cNvPr>
          <p:cNvSpPr>
            <a:spLocks noGrp="1"/>
          </p:cNvSpPr>
          <p:nvPr>
            <p:ph type="ftr" sz="quarter" idx="4"/>
          </p:nvPr>
        </p:nvSpPr>
        <p:spPr/>
        <p:txBody>
          <a:bodyPr/>
          <a:lstStyle/>
          <a:p>
            <a:r>
              <a:rPr lang="pt-BR" dirty="0"/>
              <a:t>https://cartilha.cert.br/</a:t>
            </a:r>
          </a:p>
        </p:txBody>
      </p:sp>
      <p:sp>
        <p:nvSpPr>
          <p:cNvPr id="3" name="Espaço Reservado para Número de Slide 2">
            <a:extLst>
              <a:ext uri="{FF2B5EF4-FFF2-40B4-BE49-F238E27FC236}">
                <a16:creationId xmlns:a16="http://schemas.microsoft.com/office/drawing/2014/main" id="{E11818D5-07E5-1F4C-98D8-76E05DA22242}"/>
              </a:ext>
            </a:extLst>
          </p:cNvPr>
          <p:cNvSpPr>
            <a:spLocks noGrp="1"/>
          </p:cNvSpPr>
          <p:nvPr>
            <p:ph type="sldNum" sz="quarter" idx="5"/>
          </p:nvPr>
        </p:nvSpPr>
        <p:spPr/>
        <p:txBody>
          <a:bodyPr/>
          <a:lstStyle/>
          <a:p>
            <a:fld id="{88079F1B-9EBC-9647-8DCE-DE265F78B11E}" type="slidenum">
              <a:rPr lang="pt-BR" smtClean="0"/>
              <a:t>39</a:t>
            </a:fld>
            <a:endParaRPr lang="pt-BR" dirty="0"/>
          </a:p>
        </p:txBody>
      </p:sp>
      <p:sp>
        <p:nvSpPr>
          <p:cNvPr id="4" name="Espaço Reservado para Cabeçalho 3">
            <a:extLst>
              <a:ext uri="{FF2B5EF4-FFF2-40B4-BE49-F238E27FC236}">
                <a16:creationId xmlns:a16="http://schemas.microsoft.com/office/drawing/2014/main" id="{67EB37C2-8066-4848-846F-6894132FFE74}"/>
              </a:ext>
            </a:extLst>
          </p:cNvPr>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3519655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90A8D8B9-CCEA-AC4E-BBAA-00F2481BCA62}"/>
              </a:ext>
            </a:extLst>
          </p:cNvPr>
          <p:cNvSpPr>
            <a:spLocks noGrp="1" noRot="1" noChangeAspect="1"/>
          </p:cNvSpPr>
          <p:nvPr>
            <p:ph type="sldImg"/>
          </p:nvPr>
        </p:nvSpPr>
        <p:spPr bwMode="auto">
          <a:xfrm>
            <a:off x="1150938"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C2A55C78-2CB3-FC4B-9320-4E1152D54629}"/>
              </a:ext>
            </a:extLst>
          </p:cNvPr>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dirty="0"/>
              <a:t>A proteção de dados pode ser considerada um conjunto de mecanismos que visa assegurar que seus dados sejam tratados de forma adequada, a fim de garantir sua privacidade. </a:t>
            </a:r>
          </a:p>
          <a:p>
            <a:r>
              <a:rPr lang="pt-BR" dirty="0"/>
              <a:t>Algumas situações em que seus dados podem ser expostos e, consequentemente, sua privacidade, ocorrem quando eles são interceptados ao trafegarem na rede, quando há um vazamento de dados e quando suas contas de usuário, sistemas ou equipamentos em que estão armazenados são indevidamente acessados. </a:t>
            </a:r>
          </a:p>
        </p:txBody>
      </p:sp>
      <p:sp>
        <p:nvSpPr>
          <p:cNvPr id="2" name="Espaço Reservado para Rodapé 1">
            <a:extLst>
              <a:ext uri="{FF2B5EF4-FFF2-40B4-BE49-F238E27FC236}">
                <a16:creationId xmlns:a16="http://schemas.microsoft.com/office/drawing/2014/main" id="{2ED1E362-27E9-6D45-90AB-92714AF27805}"/>
              </a:ext>
            </a:extLst>
          </p:cNvPr>
          <p:cNvSpPr>
            <a:spLocks noGrp="1"/>
          </p:cNvSpPr>
          <p:nvPr>
            <p:ph type="ftr" sz="quarter" idx="4"/>
          </p:nvPr>
        </p:nvSpPr>
        <p:spPr/>
        <p:txBody>
          <a:bodyPr/>
          <a:lstStyle/>
          <a:p>
            <a:r>
              <a:rPr lang="pt-BR" dirty="0"/>
              <a:t>https://cartilha.cert.br/</a:t>
            </a:r>
          </a:p>
        </p:txBody>
      </p:sp>
      <p:sp>
        <p:nvSpPr>
          <p:cNvPr id="3" name="Espaço Reservado para Número de Slide 2">
            <a:extLst>
              <a:ext uri="{FF2B5EF4-FFF2-40B4-BE49-F238E27FC236}">
                <a16:creationId xmlns:a16="http://schemas.microsoft.com/office/drawing/2014/main" id="{F874F53B-3C2C-A14A-ACF0-DD4A9E68D47B}"/>
              </a:ext>
            </a:extLst>
          </p:cNvPr>
          <p:cNvSpPr>
            <a:spLocks noGrp="1"/>
          </p:cNvSpPr>
          <p:nvPr>
            <p:ph type="sldNum" sz="quarter" idx="5"/>
          </p:nvPr>
        </p:nvSpPr>
        <p:spPr/>
        <p:txBody>
          <a:bodyPr/>
          <a:lstStyle/>
          <a:p>
            <a:fld id="{88079F1B-9EBC-9647-8DCE-DE265F78B11E}" type="slidenum">
              <a:rPr lang="pt-BR" smtClean="0"/>
              <a:t>4</a:t>
            </a:fld>
            <a:endParaRPr lang="pt-BR" dirty="0"/>
          </a:p>
        </p:txBody>
      </p:sp>
      <p:sp>
        <p:nvSpPr>
          <p:cNvPr id="4" name="Espaço Reservado para Cabeçalho 3">
            <a:extLst>
              <a:ext uri="{FF2B5EF4-FFF2-40B4-BE49-F238E27FC236}">
                <a16:creationId xmlns:a16="http://schemas.microsoft.com/office/drawing/2014/main" id="{FA2FBFDB-3FFA-2E45-95AE-F05782214787}"/>
              </a:ext>
            </a:extLst>
          </p:cNvPr>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15638259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D7994B8D-0301-E242-B159-9714A4162889}"/>
              </a:ext>
            </a:extLst>
          </p:cNvPr>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2B627A24-82D4-E54C-8592-4F7542108B21}"/>
              </a:ext>
            </a:extLst>
          </p:cNvPr>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dirty="0"/>
              <a:t>O titular dos dados pessoais tem diversos direitos garantidos pela LGPD, como a revogação do consentimento, a exclusão de dados, a portabilidade para outro fornecedor ou serviço e a correção de dados incompletos, inexatos ou desatualizados. É importante que você conheça essa lei para que possa detectar mais facilmente os casos e agir da forma que considerar mais adequada. </a:t>
            </a:r>
          </a:p>
        </p:txBody>
      </p:sp>
      <p:sp>
        <p:nvSpPr>
          <p:cNvPr id="2" name="Espaço Reservado para Rodapé 1">
            <a:extLst>
              <a:ext uri="{FF2B5EF4-FFF2-40B4-BE49-F238E27FC236}">
                <a16:creationId xmlns:a16="http://schemas.microsoft.com/office/drawing/2014/main" id="{5C4447CA-FCB5-944A-8E6D-04AECCE79154}"/>
              </a:ext>
            </a:extLst>
          </p:cNvPr>
          <p:cNvSpPr>
            <a:spLocks noGrp="1"/>
          </p:cNvSpPr>
          <p:nvPr>
            <p:ph type="ftr" sz="quarter" idx="4"/>
          </p:nvPr>
        </p:nvSpPr>
        <p:spPr/>
        <p:txBody>
          <a:bodyPr/>
          <a:lstStyle/>
          <a:p>
            <a:r>
              <a:rPr lang="pt-BR" dirty="0"/>
              <a:t>https://cartilha.cert.br/</a:t>
            </a:r>
          </a:p>
        </p:txBody>
      </p:sp>
      <p:sp>
        <p:nvSpPr>
          <p:cNvPr id="3" name="Espaço Reservado para Número de Slide 2">
            <a:extLst>
              <a:ext uri="{FF2B5EF4-FFF2-40B4-BE49-F238E27FC236}">
                <a16:creationId xmlns:a16="http://schemas.microsoft.com/office/drawing/2014/main" id="{49243D29-03BD-034B-9D72-7257B6BBF308}"/>
              </a:ext>
            </a:extLst>
          </p:cNvPr>
          <p:cNvSpPr>
            <a:spLocks noGrp="1"/>
          </p:cNvSpPr>
          <p:nvPr>
            <p:ph type="sldNum" sz="quarter" idx="5"/>
          </p:nvPr>
        </p:nvSpPr>
        <p:spPr/>
        <p:txBody>
          <a:bodyPr/>
          <a:lstStyle/>
          <a:p>
            <a:fld id="{88079F1B-9EBC-9647-8DCE-DE265F78B11E}" type="slidenum">
              <a:rPr lang="pt-BR" smtClean="0"/>
              <a:t>40</a:t>
            </a:fld>
            <a:endParaRPr lang="pt-BR" dirty="0"/>
          </a:p>
        </p:txBody>
      </p:sp>
      <p:sp>
        <p:nvSpPr>
          <p:cNvPr id="4" name="Espaço Reservado para Cabeçalho 3">
            <a:extLst>
              <a:ext uri="{FF2B5EF4-FFF2-40B4-BE49-F238E27FC236}">
                <a16:creationId xmlns:a16="http://schemas.microsoft.com/office/drawing/2014/main" id="{5655623D-A4D4-DA43-925F-FDF27FD81925}"/>
              </a:ext>
            </a:extLst>
          </p:cNvPr>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3305572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E66936C8-35B8-1D43-989B-55CEA174484D}"/>
              </a:ext>
            </a:extLst>
          </p:cNvPr>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5FC9A99D-7258-114A-86DC-F6C603C4D711}"/>
              </a:ext>
            </a:extLst>
          </p:cNvPr>
          <p:cNvSpPr>
            <a:spLocks noGrp="1"/>
          </p:cNvSpPr>
          <p:nvPr>
            <p:ph type="body" idx="1"/>
          </p:nvPr>
        </p:nvSpPr>
        <p:spPr bwMode="auto">
          <a:xfrm>
            <a:off x="685800" y="4343400"/>
            <a:ext cx="5486400" cy="41148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pt-BR" dirty="0"/>
              <a:t>A “Lei Geral de Proteção de Dados Pessoais” (LGPD), que regulamenta o tratamento de dados em território brasileiro, foi criada para coibir o uso indiscriminado de dados pessoais. </a:t>
            </a:r>
          </a:p>
          <a:p>
            <a:r>
              <a:rPr lang="pt-BR" dirty="0"/>
              <a:t>Um dos pressupostos fundamentais da LGPD é que o tratamento de dados pessoais só pode ser realizado em determinadas hipóteses, como mediante o fornecimento de consentimento pelo seu titular, e deve observar princípios como finalidade, adequação, necessidade, livre acesso, qualidade dos dados, transparência, segurança, prevenção, não discriminação, responsabilização e prestação de contas. </a:t>
            </a:r>
          </a:p>
        </p:txBody>
      </p:sp>
      <p:sp>
        <p:nvSpPr>
          <p:cNvPr id="2" name="Espaço Reservado para Rodapé 1">
            <a:extLst>
              <a:ext uri="{FF2B5EF4-FFF2-40B4-BE49-F238E27FC236}">
                <a16:creationId xmlns:a16="http://schemas.microsoft.com/office/drawing/2014/main" id="{ABA9038F-0E5F-7546-A501-50A46A2BAF92}"/>
              </a:ext>
            </a:extLst>
          </p:cNvPr>
          <p:cNvSpPr>
            <a:spLocks noGrp="1"/>
          </p:cNvSpPr>
          <p:nvPr>
            <p:ph type="ftr" sz="quarter" idx="4"/>
          </p:nvPr>
        </p:nvSpPr>
        <p:spPr/>
        <p:txBody>
          <a:bodyPr/>
          <a:lstStyle/>
          <a:p>
            <a:r>
              <a:rPr lang="pt-BR" dirty="0"/>
              <a:t>https://cartilha.cert.br/</a:t>
            </a:r>
          </a:p>
        </p:txBody>
      </p:sp>
      <p:sp>
        <p:nvSpPr>
          <p:cNvPr id="3" name="Espaço Reservado para Número de Slide 2">
            <a:extLst>
              <a:ext uri="{FF2B5EF4-FFF2-40B4-BE49-F238E27FC236}">
                <a16:creationId xmlns:a16="http://schemas.microsoft.com/office/drawing/2014/main" id="{E11818D5-07E5-1F4C-98D8-76E05DA22242}"/>
              </a:ext>
            </a:extLst>
          </p:cNvPr>
          <p:cNvSpPr>
            <a:spLocks noGrp="1"/>
          </p:cNvSpPr>
          <p:nvPr>
            <p:ph type="sldNum" sz="quarter" idx="5"/>
          </p:nvPr>
        </p:nvSpPr>
        <p:spPr/>
        <p:txBody>
          <a:bodyPr/>
          <a:lstStyle/>
          <a:p>
            <a:fld id="{88079F1B-9EBC-9647-8DCE-DE265F78B11E}" type="slidenum">
              <a:rPr lang="pt-BR" smtClean="0"/>
              <a:t>41</a:t>
            </a:fld>
            <a:endParaRPr lang="pt-BR" dirty="0"/>
          </a:p>
        </p:txBody>
      </p:sp>
      <p:sp>
        <p:nvSpPr>
          <p:cNvPr id="4" name="Espaço Reservado para Cabeçalho 3">
            <a:extLst>
              <a:ext uri="{FF2B5EF4-FFF2-40B4-BE49-F238E27FC236}">
                <a16:creationId xmlns:a16="http://schemas.microsoft.com/office/drawing/2014/main" id="{67EB37C2-8066-4848-846F-6894132FFE74}"/>
              </a:ext>
            </a:extLst>
          </p:cNvPr>
          <p:cNvSpPr>
            <a:spLocks noGrp="1"/>
          </p:cNvSpPr>
          <p:nvPr>
            <p:ph type="hdr" sz="quarter"/>
          </p:nvPr>
        </p:nvSpPr>
        <p:spPr/>
        <p:txBody>
          <a:bodyPr/>
          <a:lstStyle/>
          <a:p>
            <a:r>
              <a:rPr lang="pt-BR"/>
              <a:t>Proteja os seus dados e os da sua empresa</a:t>
            </a:r>
            <a:endParaRPr lang="pt-B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E66936C8-35B8-1D43-989B-55CEA174484D}"/>
              </a:ext>
            </a:extLst>
          </p:cNvPr>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5FC9A99D-7258-114A-86DC-F6C603C4D711}"/>
              </a:ext>
            </a:extLst>
          </p:cNvPr>
          <p:cNvSpPr>
            <a:spLocks noGrp="1"/>
          </p:cNvSpPr>
          <p:nvPr>
            <p:ph type="body" idx="1"/>
          </p:nvPr>
        </p:nvSpPr>
        <p:spPr bwMode="auto">
          <a:xfrm>
            <a:off x="685800" y="4343400"/>
            <a:ext cx="5486400" cy="41148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pt-BR" altLang="pt-BR" dirty="0">
              <a:ea typeface="ＭＳ Ｐゴシック" panose="020B0600070205080204" pitchFamily="34" charset="-128"/>
            </a:endParaRPr>
          </a:p>
        </p:txBody>
      </p:sp>
      <p:sp>
        <p:nvSpPr>
          <p:cNvPr id="2" name="Espaço Reservado para Rodapé 1">
            <a:extLst>
              <a:ext uri="{FF2B5EF4-FFF2-40B4-BE49-F238E27FC236}">
                <a16:creationId xmlns:a16="http://schemas.microsoft.com/office/drawing/2014/main" id="{ABA9038F-0E5F-7546-A501-50A46A2BAF92}"/>
              </a:ext>
            </a:extLst>
          </p:cNvPr>
          <p:cNvSpPr>
            <a:spLocks noGrp="1"/>
          </p:cNvSpPr>
          <p:nvPr>
            <p:ph type="ftr" sz="quarter" idx="4"/>
          </p:nvPr>
        </p:nvSpPr>
        <p:spPr/>
        <p:txBody>
          <a:bodyPr/>
          <a:lstStyle/>
          <a:p>
            <a:r>
              <a:rPr lang="pt-BR" dirty="0"/>
              <a:t>https://cartilha.cert.br/</a:t>
            </a:r>
          </a:p>
        </p:txBody>
      </p:sp>
      <p:sp>
        <p:nvSpPr>
          <p:cNvPr id="3" name="Espaço Reservado para Número de Slide 2">
            <a:extLst>
              <a:ext uri="{FF2B5EF4-FFF2-40B4-BE49-F238E27FC236}">
                <a16:creationId xmlns:a16="http://schemas.microsoft.com/office/drawing/2014/main" id="{E11818D5-07E5-1F4C-98D8-76E05DA22242}"/>
              </a:ext>
            </a:extLst>
          </p:cNvPr>
          <p:cNvSpPr>
            <a:spLocks noGrp="1"/>
          </p:cNvSpPr>
          <p:nvPr>
            <p:ph type="sldNum" sz="quarter" idx="5"/>
          </p:nvPr>
        </p:nvSpPr>
        <p:spPr/>
        <p:txBody>
          <a:bodyPr/>
          <a:lstStyle/>
          <a:p>
            <a:fld id="{88079F1B-9EBC-9647-8DCE-DE265F78B11E}" type="slidenum">
              <a:rPr lang="pt-BR" smtClean="0"/>
              <a:t>42</a:t>
            </a:fld>
            <a:endParaRPr lang="pt-BR" dirty="0"/>
          </a:p>
        </p:txBody>
      </p:sp>
      <p:sp>
        <p:nvSpPr>
          <p:cNvPr id="4" name="Espaço Reservado para Cabeçalho 3">
            <a:extLst>
              <a:ext uri="{FF2B5EF4-FFF2-40B4-BE49-F238E27FC236}">
                <a16:creationId xmlns:a16="http://schemas.microsoft.com/office/drawing/2014/main" id="{67EB37C2-8066-4848-846F-6894132FFE74}"/>
              </a:ext>
            </a:extLst>
          </p:cNvPr>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14654406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E66936C8-35B8-1D43-989B-55CEA174484D}"/>
              </a:ext>
            </a:extLst>
          </p:cNvPr>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5FC9A99D-7258-114A-86DC-F6C603C4D711}"/>
              </a:ext>
            </a:extLst>
          </p:cNvPr>
          <p:cNvSpPr>
            <a:spLocks noGrp="1"/>
          </p:cNvSpPr>
          <p:nvPr>
            <p:ph type="body" idx="1"/>
          </p:nvPr>
        </p:nvSpPr>
        <p:spPr bwMode="auto">
          <a:xfrm>
            <a:off x="685800" y="4343400"/>
            <a:ext cx="5486400" cy="41148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pt-BR" dirty="0"/>
              <a:t>A Autoridade Nacional de Proteção de Dados – ANPD é um órgão vinculado à Presidência da República, dotada de autonomia técnica e decisória, que tem a competência de zelar pela proteção dos dados pessoais com o objetivo de proteger os direitos fundamentais de liberdade e de privacidade e o livre desenvolvimento da personalidade da pessoa natural, conforme disposto na Lei nº 13.709, de 14 de agosto de 2018, a LGPD. Mais informações em </a:t>
            </a:r>
            <a:r>
              <a:rPr lang="pt-BR" dirty="0">
                <a:hlinkClick r:id="rId3"/>
              </a:rPr>
              <a:t>https://www.gov.br/anpd</a:t>
            </a:r>
            <a:r>
              <a:rPr lang="pt-BR" dirty="0"/>
              <a:t> .</a:t>
            </a:r>
            <a:endParaRPr lang="pt-BR" altLang="pt-BR" dirty="0">
              <a:ea typeface="ＭＳ Ｐゴシック" panose="020B0600070205080204" pitchFamily="34" charset="-128"/>
            </a:endParaRPr>
          </a:p>
        </p:txBody>
      </p:sp>
      <p:sp>
        <p:nvSpPr>
          <p:cNvPr id="2" name="Espaço Reservado para Rodapé 1">
            <a:extLst>
              <a:ext uri="{FF2B5EF4-FFF2-40B4-BE49-F238E27FC236}">
                <a16:creationId xmlns:a16="http://schemas.microsoft.com/office/drawing/2014/main" id="{ABA9038F-0E5F-7546-A501-50A46A2BAF92}"/>
              </a:ext>
            </a:extLst>
          </p:cNvPr>
          <p:cNvSpPr>
            <a:spLocks noGrp="1"/>
          </p:cNvSpPr>
          <p:nvPr>
            <p:ph type="ftr" sz="quarter" idx="4"/>
          </p:nvPr>
        </p:nvSpPr>
        <p:spPr/>
        <p:txBody>
          <a:bodyPr/>
          <a:lstStyle/>
          <a:p>
            <a:r>
              <a:rPr lang="pt-BR" dirty="0"/>
              <a:t>https://cartilha.cert.br/</a:t>
            </a:r>
          </a:p>
        </p:txBody>
      </p:sp>
      <p:sp>
        <p:nvSpPr>
          <p:cNvPr id="3" name="Espaço Reservado para Número de Slide 2">
            <a:extLst>
              <a:ext uri="{FF2B5EF4-FFF2-40B4-BE49-F238E27FC236}">
                <a16:creationId xmlns:a16="http://schemas.microsoft.com/office/drawing/2014/main" id="{E11818D5-07E5-1F4C-98D8-76E05DA22242}"/>
              </a:ext>
            </a:extLst>
          </p:cNvPr>
          <p:cNvSpPr>
            <a:spLocks noGrp="1"/>
          </p:cNvSpPr>
          <p:nvPr>
            <p:ph type="sldNum" sz="quarter" idx="5"/>
          </p:nvPr>
        </p:nvSpPr>
        <p:spPr/>
        <p:txBody>
          <a:bodyPr/>
          <a:lstStyle/>
          <a:p>
            <a:fld id="{88079F1B-9EBC-9647-8DCE-DE265F78B11E}" type="slidenum">
              <a:rPr lang="pt-BR" smtClean="0"/>
              <a:t>43</a:t>
            </a:fld>
            <a:endParaRPr lang="pt-BR" dirty="0"/>
          </a:p>
        </p:txBody>
      </p:sp>
      <p:sp>
        <p:nvSpPr>
          <p:cNvPr id="4" name="Espaço Reservado para Cabeçalho 3">
            <a:extLst>
              <a:ext uri="{FF2B5EF4-FFF2-40B4-BE49-F238E27FC236}">
                <a16:creationId xmlns:a16="http://schemas.microsoft.com/office/drawing/2014/main" id="{67EB37C2-8066-4848-846F-6894132FFE74}"/>
              </a:ext>
            </a:extLst>
          </p:cNvPr>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36969499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Novidades e dicas diárias podem ser obtidas por meio do RSS da Cartilha e do Twitter do CERT.br:</a:t>
            </a:r>
          </a:p>
          <a:p>
            <a:pPr marL="171450" indent="-171450">
              <a:buFont typeface="Arial" panose="020B0604020202020204" pitchFamily="34" charset="0"/>
              <a:buChar char="•"/>
            </a:pPr>
            <a:r>
              <a:rPr lang="pt-BR" dirty="0"/>
              <a:t>Twitter: </a:t>
            </a:r>
            <a:r>
              <a:rPr lang="pt-BR" dirty="0">
                <a:hlinkClick r:id="rId3"/>
              </a:rPr>
              <a:t>https://twitter.com/certbr</a:t>
            </a:r>
            <a:endParaRPr lang="pt-BR" dirty="0"/>
          </a:p>
          <a:p>
            <a:pPr marL="171450" indent="-171450">
              <a:buFont typeface="Arial" panose="020B0604020202020204" pitchFamily="34" charset="0"/>
              <a:buChar char="•"/>
            </a:pPr>
            <a:r>
              <a:rPr lang="pt-BR" dirty="0"/>
              <a:t>RSS: </a:t>
            </a:r>
            <a:r>
              <a:rPr lang="pt-BR" dirty="0">
                <a:hlinkClick r:id="rId4"/>
              </a:rPr>
              <a:t>https://cartilha.cert.br/rss/cartilha-rss.xml</a:t>
            </a:r>
            <a:endParaRPr lang="pt-BR" dirty="0"/>
          </a:p>
          <a:p>
            <a:r>
              <a:rPr lang="pt-BR" dirty="0"/>
              <a:t>No </a:t>
            </a:r>
            <a:r>
              <a:rPr lang="pt-BR" i="1" dirty="0"/>
              <a:t>site</a:t>
            </a:r>
            <a:r>
              <a:rPr lang="pt-BR" dirty="0"/>
              <a:t> da Cartilha de Segurança para Internet (</a:t>
            </a:r>
            <a:r>
              <a:rPr lang="pt-BR" dirty="0">
                <a:hlinkClick r:id="rId5"/>
              </a:rPr>
              <a:t>https://cartilha.cert.br/</a:t>
            </a:r>
            <a:r>
              <a:rPr lang="pt-BR" dirty="0"/>
              <a:t>) você encontra diversos materiais, como dicas rápidas sobre vários assuntos e outros fascículos, com temas como Boatos, </a:t>
            </a:r>
            <a:r>
              <a:rPr lang="pt-BR" i="1" dirty="0"/>
              <a:t>Internet Banking</a:t>
            </a:r>
            <a:r>
              <a:rPr lang="pt-BR" dirty="0"/>
              <a:t>, Senhas e Verificação em Duas Etapas, entre outros. </a:t>
            </a:r>
          </a:p>
          <a:p>
            <a:r>
              <a:rPr lang="pt-BR" dirty="0"/>
              <a:t>No </a:t>
            </a:r>
            <a:r>
              <a:rPr lang="pt-BR" i="1" dirty="0"/>
              <a:t>site</a:t>
            </a:r>
            <a:r>
              <a:rPr lang="pt-BR" dirty="0"/>
              <a:t> Internet Segura (</a:t>
            </a:r>
            <a:r>
              <a:rPr lang="pt-BR" dirty="0">
                <a:hlinkClick r:id="rId6"/>
              </a:rPr>
              <a:t>https://internetsegura.br/</a:t>
            </a:r>
            <a:r>
              <a:rPr lang="pt-BR" dirty="0"/>
              <a:t>) você encontra materiais de interesse geral e para diversos públicos específicos, como crianças, adolescentes, pais, educadores, pessoas com mais de 60 anos e técnicos. Além dos materiais produzidos pelo NIC.br, há também iniciativas de outras entidades e instituições, com diversas informações sobre uso seguro da Internet.</a:t>
            </a:r>
          </a:p>
        </p:txBody>
      </p:sp>
      <p:sp>
        <p:nvSpPr>
          <p:cNvPr id="7" name="Espaço Reservado para Rodapé 6">
            <a:extLst>
              <a:ext uri="{FF2B5EF4-FFF2-40B4-BE49-F238E27FC236}">
                <a16:creationId xmlns:a16="http://schemas.microsoft.com/office/drawing/2014/main" id="{88972511-11A9-A44F-9F9E-BDC361DC3251}"/>
              </a:ext>
            </a:extLst>
          </p:cNvPr>
          <p:cNvSpPr>
            <a:spLocks noGrp="1"/>
          </p:cNvSpPr>
          <p:nvPr>
            <p:ph type="ftr" sz="quarter" idx="4"/>
          </p:nvPr>
        </p:nvSpPr>
        <p:spPr/>
        <p:txBody>
          <a:bodyPr/>
          <a:lstStyle/>
          <a:p>
            <a:r>
              <a:rPr lang="pt-BR" dirty="0"/>
              <a:t>https://cartilha.cert.br/</a:t>
            </a:r>
          </a:p>
        </p:txBody>
      </p:sp>
      <p:sp>
        <p:nvSpPr>
          <p:cNvPr id="8" name="Espaço Reservado para Número de Slide 7">
            <a:extLst>
              <a:ext uri="{FF2B5EF4-FFF2-40B4-BE49-F238E27FC236}">
                <a16:creationId xmlns:a16="http://schemas.microsoft.com/office/drawing/2014/main" id="{0A8F5CFE-F9B0-7E49-9A71-4CAEE13CC2F1}"/>
              </a:ext>
            </a:extLst>
          </p:cNvPr>
          <p:cNvSpPr>
            <a:spLocks noGrp="1"/>
          </p:cNvSpPr>
          <p:nvPr>
            <p:ph type="sldNum" sz="quarter" idx="5"/>
          </p:nvPr>
        </p:nvSpPr>
        <p:spPr/>
        <p:txBody>
          <a:bodyPr/>
          <a:lstStyle/>
          <a:p>
            <a:fld id="{88079F1B-9EBC-9647-8DCE-DE265F78B11E}" type="slidenum">
              <a:rPr lang="pt-BR" smtClean="0"/>
              <a:t>44</a:t>
            </a:fld>
            <a:endParaRPr lang="pt-BR" dirty="0"/>
          </a:p>
        </p:txBody>
      </p:sp>
      <p:sp>
        <p:nvSpPr>
          <p:cNvPr id="9" name="Espaço Reservado para Cabeçalho 8">
            <a:extLst>
              <a:ext uri="{FF2B5EF4-FFF2-40B4-BE49-F238E27FC236}">
                <a16:creationId xmlns:a16="http://schemas.microsoft.com/office/drawing/2014/main" id="{3BF3BD6C-5D2C-4D49-8723-3EF32642B189}"/>
              </a:ext>
            </a:extLst>
          </p:cNvPr>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1203125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033F7F0B-E3F3-AD43-931E-C0B05D9A38C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76E62FD9-5233-B745-AB38-15642DED1920}"/>
              </a:ext>
            </a:extLst>
          </p:cNvPr>
          <p:cNvSpPr>
            <a:spLocks noGrp="1"/>
          </p:cNvSpPr>
          <p:nvPr>
            <p:ph type="body" idx="1"/>
          </p:nvPr>
        </p:nvSpPr>
        <p:spPr bwMode="auto">
          <a:xfrm>
            <a:off x="687388" y="4344988"/>
            <a:ext cx="5486400" cy="4475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6800" rIns="0" bIns="46800" numCol="1" anchor="t" anchorCtr="0" compatLnSpc="1">
            <a:prstTxWarp prst="textNoShape">
              <a:avLst/>
            </a:prstTxWarp>
          </a:bodyPr>
          <a:lstStyle/>
          <a:p>
            <a:pPr algn="just"/>
            <a:r>
              <a:rPr lang="pt-BR" altLang="pt-BR" sz="800" b="1" dirty="0">
                <a:ea typeface="ＭＳ Ｐゴシック" panose="020B0600070205080204" pitchFamily="34" charset="-128"/>
              </a:rPr>
              <a:t>ESTE </a:t>
            </a:r>
            <a:r>
              <a:rPr lang="pt-BR" altLang="pt-BR" sz="800" b="1" i="1" dirty="0">
                <a:ea typeface="ＭＳ Ｐゴシック" panose="020B0600070205080204" pitchFamily="34" charset="-128"/>
              </a:rPr>
              <a:t>SLIDE</a:t>
            </a:r>
            <a:r>
              <a:rPr lang="pt-BR" altLang="pt-BR" sz="800" b="1" dirty="0">
                <a:ea typeface="ＭＳ Ｐゴシック" panose="020B0600070205080204" pitchFamily="34" charset="-128"/>
              </a:rPr>
              <a:t> NÃO PODE SER REMOVIDO. DEVE SER EXIBIDO EM TODAS AS REPRODUÇÕES, INCLUSIVE NAS OBRAS  DERIVADAS.</a:t>
            </a:r>
          </a:p>
          <a:p>
            <a:r>
              <a:rPr lang="pt-BR" sz="800" dirty="0"/>
              <a:t>Esta obra foi originalmente desenvolvida pelo CERT.br/NIC.br, com o propósito de promover a conscientização sobre o uso seguro da Internet e baseia-se nos materiais da Cartilha de Segurança para Internet (</a:t>
            </a:r>
            <a:r>
              <a:rPr lang="pt-BR" sz="800" dirty="0">
                <a:hlinkClick r:id="rId3"/>
              </a:rPr>
              <a:t>https://cartilha.cert.br/</a:t>
            </a:r>
            <a:r>
              <a:rPr lang="pt-BR" sz="800" dirty="0"/>
              <a:t>).</a:t>
            </a:r>
            <a:r>
              <a:rPr lang="pt-BR" sz="800" dirty="0">
                <a:ea typeface="ＭＳ Ｐゴシック" panose="020B0600070205080204" pitchFamily="34" charset="-128"/>
              </a:rPr>
              <a:t> </a:t>
            </a:r>
          </a:p>
          <a:p>
            <a:pPr algn="just"/>
            <a:r>
              <a:rPr lang="pt-BR" altLang="pt-BR" sz="800" dirty="0">
                <a:ea typeface="ＭＳ Ｐゴシック" panose="020B0600070205080204" pitchFamily="34" charset="-128"/>
              </a:rPr>
              <a:t>Esta obra foi licenciada sob a licença Creative Commons </a:t>
            </a:r>
            <a:r>
              <a:rPr lang="pt-BR" sz="800" dirty="0"/>
              <a:t>Atribuição-NãoComercial-CompartilhaIgual 4.0 Internacional (CC BY-NC-SA 4.0).</a:t>
            </a:r>
          </a:p>
          <a:p>
            <a:pPr algn="just"/>
            <a:r>
              <a:rPr lang="pt-BR" altLang="pt-BR" sz="800" dirty="0">
                <a:ea typeface="ＭＳ Ｐゴシック" panose="020B0600070205080204" pitchFamily="34" charset="-128"/>
              </a:rPr>
              <a:t>O CERT.br/NIC.br concede a Você uma licença de abrangência mundial, sem </a:t>
            </a:r>
            <a:r>
              <a:rPr lang="pt-BR" altLang="pt-BR" sz="800" i="1" dirty="0">
                <a:ea typeface="ＭＳ Ｐゴシック" panose="020B0600070205080204" pitchFamily="34" charset="-128"/>
              </a:rPr>
              <a:t>royalties</a:t>
            </a:r>
            <a:r>
              <a:rPr lang="pt-BR" altLang="pt-BR" sz="800" dirty="0">
                <a:ea typeface="ＭＳ Ｐゴシック" panose="020B0600070205080204" pitchFamily="34" charset="-128"/>
              </a:rPr>
              <a:t>, não-exclusiva, sujeita aos termos e condições desta Licença, para exercer os direitos sobre a Obra definidos abaixo: </a:t>
            </a:r>
          </a:p>
          <a:p>
            <a:pPr marL="228600" indent="-228600" algn="just">
              <a:buFont typeface="+mj-lt"/>
              <a:buAutoNum type="alphaLcPeriod"/>
            </a:pPr>
            <a:r>
              <a:rPr lang="pt-BR" altLang="pt-BR" sz="800" dirty="0">
                <a:ea typeface="ＭＳ Ｐゴシック" panose="020B0600070205080204" pitchFamily="34" charset="-128"/>
              </a:rPr>
              <a:t>Reproduzir a Obra, incorporar a Obra em uma ou mais Obras Coletivas e Reproduzir a Obra quando incorporada em Obras Coletivas;</a:t>
            </a:r>
          </a:p>
          <a:p>
            <a:pPr marL="228600" indent="-228600" algn="just">
              <a:buFont typeface="+mj-lt"/>
              <a:buAutoNum type="alphaLcPeriod"/>
            </a:pPr>
            <a:r>
              <a:rPr lang="pt-BR" altLang="pt-BR" sz="800" dirty="0">
                <a:ea typeface="ＭＳ Ｐゴシック" panose="020B0600070205080204" pitchFamily="34" charset="-128"/>
              </a:rPr>
              <a:t>Criar e Reproduzir Obras Derivadas, desde que qualquer Obra Derivada, inclusive qualquer tradução, em qualquer meio, adote razoáveis medidas para claramente indicar, demarcar ou de qualquer maneira identificar que mudanças foram feitas à Obra original. Uma tradução, por exemplo, poderia assinalar que “A Obra original foi traduzida do Inglês para o Português,” ou uma modificação poderia indicar que “A Obra original foi modificada”;</a:t>
            </a:r>
          </a:p>
          <a:p>
            <a:pPr marL="228600" indent="-228600" algn="just">
              <a:buFont typeface="+mj-lt"/>
              <a:buAutoNum type="alphaLcPeriod"/>
            </a:pPr>
            <a:r>
              <a:rPr lang="pt-BR" altLang="pt-BR" sz="800" dirty="0">
                <a:ea typeface="ＭＳ Ｐゴシック" panose="020B0600070205080204" pitchFamily="34" charset="-128"/>
              </a:rPr>
              <a:t>Distribuir e Executar Publicamente a Obra, incluindo as Obras incorporadas em Obras Coletivas; e,</a:t>
            </a:r>
          </a:p>
          <a:p>
            <a:pPr marL="228600" indent="-228600" algn="just">
              <a:buFont typeface="+mj-lt"/>
              <a:buAutoNum type="alphaLcPeriod"/>
            </a:pPr>
            <a:r>
              <a:rPr lang="pt-BR" altLang="pt-BR" sz="800" dirty="0">
                <a:ea typeface="ＭＳ Ｐゴシック" panose="020B0600070205080204" pitchFamily="34" charset="-128"/>
              </a:rPr>
              <a:t>Distribuir e Executar Publicamente Obras Derivadas.</a:t>
            </a:r>
          </a:p>
          <a:p>
            <a:pPr algn="just"/>
            <a:r>
              <a:rPr lang="pt-BR" altLang="pt-BR" sz="800" b="1" dirty="0">
                <a:ea typeface="ＭＳ Ｐゴシック" panose="020B0600070205080204" pitchFamily="34" charset="-128"/>
              </a:rPr>
              <a:t>Desde que respeitadas as seguintes condições:</a:t>
            </a:r>
          </a:p>
          <a:p>
            <a:pPr marL="171450" indent="-171450" algn="just">
              <a:buFont typeface="Arial" panose="020B0604020202020204" pitchFamily="34" charset="0"/>
              <a:buChar char="•"/>
            </a:pPr>
            <a:r>
              <a:rPr lang="pt-BR" altLang="pt-BR" sz="800" b="1" dirty="0">
                <a:ea typeface="ＭＳ Ｐゴシック" panose="020B0600070205080204" pitchFamily="34" charset="-128"/>
              </a:rPr>
              <a:t>Atribuição — </a:t>
            </a:r>
            <a:r>
              <a:rPr lang="pt-BR" altLang="pt-BR" sz="800" dirty="0">
                <a:ea typeface="ＭＳ Ｐゴシック" panose="020B0600070205080204" pitchFamily="34" charset="-128"/>
              </a:rPr>
              <a:t>Você deve fazer a atribuição do trabalho, da maneira estabelecida pelo titular originário ou licenciante (mas sem sugerir que este o apoia, ou que subscreve o seu uso do trabalho). No caso deste trabalho, deve incluir a URL para o trabalho original (Fonte – cartilha.cert.br) em todos os </a:t>
            </a:r>
            <a:r>
              <a:rPr lang="pt-BR" altLang="pt-BR" sz="800" i="1" dirty="0">
                <a:ea typeface="ＭＳ Ｐゴシック" panose="020B0600070205080204" pitchFamily="34" charset="-128"/>
              </a:rPr>
              <a:t>slides</a:t>
            </a:r>
            <a:r>
              <a:rPr lang="pt-BR" altLang="pt-BR" sz="800" dirty="0">
                <a:ea typeface="ＭＳ Ｐゴシック" panose="020B0600070205080204" pitchFamily="34" charset="-128"/>
              </a:rPr>
              <a:t>.</a:t>
            </a:r>
          </a:p>
          <a:p>
            <a:pPr marL="171450" indent="-171450" algn="just">
              <a:buFont typeface="Arial" panose="020B0604020202020204" pitchFamily="34" charset="0"/>
              <a:buChar char="•"/>
            </a:pPr>
            <a:r>
              <a:rPr lang="pt-BR" altLang="pt-BR" sz="800" b="1" dirty="0">
                <a:ea typeface="ＭＳ Ｐゴシック" panose="020B0600070205080204" pitchFamily="34" charset="-128"/>
              </a:rPr>
              <a:t>NãoComercial — </a:t>
            </a:r>
            <a:r>
              <a:rPr lang="pt-BR" altLang="pt-BR" sz="800" dirty="0">
                <a:ea typeface="ＭＳ Ｐゴシック" panose="020B0600070205080204" pitchFamily="34" charset="-128"/>
              </a:rPr>
              <a:t>Você não pode usar esta obra para fins comerciais.</a:t>
            </a:r>
          </a:p>
          <a:p>
            <a:pPr marL="171450" indent="-171450" algn="just">
              <a:buFont typeface="Arial" panose="020B0604020202020204" pitchFamily="34" charset="0"/>
              <a:buChar char="•"/>
            </a:pPr>
            <a:r>
              <a:rPr lang="pt-BR" sz="800" b="1" dirty="0"/>
              <a:t>CompartilhaIgual</a:t>
            </a:r>
            <a:r>
              <a:rPr lang="pt-BR" sz="800" dirty="0"/>
              <a:t> </a:t>
            </a:r>
            <a:r>
              <a:rPr lang="pt-BR" altLang="pt-BR" sz="800" b="1" dirty="0">
                <a:ea typeface="ＭＳ Ｐゴシック" panose="020B0600070205080204" pitchFamily="34" charset="-128"/>
              </a:rPr>
              <a:t>— </a:t>
            </a:r>
            <a:r>
              <a:rPr lang="pt-BR" altLang="pt-BR" sz="800" dirty="0">
                <a:ea typeface="ＭＳ Ｐゴシック" panose="020B0600070205080204" pitchFamily="34" charset="-128"/>
              </a:rPr>
              <a:t>Se você alterar, transformar ou criar em cima desta obra, você poderá distribuir a obra resultante apenas sob a mesma licença, ou sob uma licença similar à presente.</a:t>
            </a:r>
          </a:p>
          <a:p>
            <a:pPr algn="just"/>
            <a:r>
              <a:rPr lang="pt-BR" altLang="pt-BR" sz="800" b="1" dirty="0">
                <a:ea typeface="ＭＳ Ｐゴシック" panose="020B0600070205080204" pitchFamily="34" charset="-128"/>
              </a:rPr>
              <a:t>Aviso —</a:t>
            </a:r>
            <a:r>
              <a:rPr lang="pt-BR" altLang="pt-BR" sz="800" dirty="0">
                <a:ea typeface="ＭＳ Ｐゴシック" panose="020B0600070205080204" pitchFamily="34" charset="-128"/>
              </a:rPr>
              <a:t> Em todas as reutilizações ou distribuições, você deve deixar claro quais são os termos da licença deste trabalho. A melhor forma de fazê-lo, é colocando um </a:t>
            </a:r>
            <a:r>
              <a:rPr lang="pt-BR" altLang="pt-BR" sz="800" i="1" dirty="0">
                <a:ea typeface="ＭＳ Ｐゴシック" panose="020B0600070205080204" pitchFamily="34" charset="-128"/>
              </a:rPr>
              <a:t>link</a:t>
            </a:r>
            <a:r>
              <a:rPr lang="pt-BR" altLang="pt-BR" sz="800" dirty="0">
                <a:ea typeface="ＭＳ Ｐゴシック" panose="020B0600070205080204" pitchFamily="34" charset="-128"/>
              </a:rPr>
              <a:t> para a seguinte página:</a:t>
            </a:r>
          </a:p>
          <a:p>
            <a:pPr algn="just">
              <a:spcBef>
                <a:spcPts val="0"/>
              </a:spcBef>
            </a:pPr>
            <a:r>
              <a:rPr lang="pt-BR" altLang="pt-BR" sz="800" dirty="0">
                <a:solidFill>
                  <a:schemeClr val="accent2"/>
                </a:solidFill>
                <a:ea typeface="ＭＳ Ｐゴシック" panose="020B0600070205080204" pitchFamily="34" charset="-128"/>
                <a:hlinkClick r:id="rId4">
                  <a:extLst>
                    <a:ext uri="{A12FA001-AC4F-418D-AE19-62706E023703}">
                      <ahyp:hlinkClr xmlns:ahyp="http://schemas.microsoft.com/office/drawing/2018/hyperlinkcolor" val="tx"/>
                    </a:ext>
                  </a:extLst>
                </a:hlinkClick>
              </a:rPr>
              <a:t>https://creativecommons.org/licenses/by-nc-sa/4.0/deed.pt_BR</a:t>
            </a:r>
            <a:endParaRPr lang="pt-BR" altLang="pt-BR" sz="800" dirty="0">
              <a:solidFill>
                <a:schemeClr val="accent2"/>
              </a:solidFill>
              <a:ea typeface="ＭＳ Ｐゴシック" panose="020B0600070205080204" pitchFamily="34" charset="-128"/>
            </a:endParaRPr>
          </a:p>
          <a:p>
            <a:pPr algn="just"/>
            <a:r>
              <a:rPr lang="pt-BR" altLang="pt-BR" sz="800" dirty="0">
                <a:ea typeface="ＭＳ Ｐゴシック" panose="020B0600070205080204" pitchFamily="34" charset="-128"/>
              </a:rPr>
              <a:t>A descrição completa dos termos e condições desta licença está disponível em: </a:t>
            </a:r>
          </a:p>
          <a:p>
            <a:pPr algn="just">
              <a:spcBef>
                <a:spcPts val="0"/>
              </a:spcBef>
            </a:pPr>
            <a:r>
              <a:rPr lang="pt-BR" altLang="pt-BR" sz="800" dirty="0">
                <a:solidFill>
                  <a:schemeClr val="accent2"/>
                </a:solidFill>
                <a:ea typeface="ＭＳ Ｐゴシック" panose="020B0600070205080204" pitchFamily="34" charset="-128"/>
                <a:hlinkClick r:id="rId5">
                  <a:extLst>
                    <a:ext uri="{A12FA001-AC4F-418D-AE19-62706E023703}">
                      <ahyp:hlinkClr xmlns:ahyp="http://schemas.microsoft.com/office/drawing/2018/hyperlinkcolor" val="tx"/>
                    </a:ext>
                  </a:extLst>
                </a:hlinkClick>
              </a:rPr>
              <a:t>https://creativecommons.org/licenses/by-nc-sa/4.0/legalcode.pt</a:t>
            </a:r>
            <a:endParaRPr lang="pt-BR" altLang="pt-BR" sz="800" dirty="0">
              <a:solidFill>
                <a:schemeClr val="accent2"/>
              </a:solidFill>
              <a:ea typeface="ＭＳ Ｐゴシック" panose="020B0600070205080204" pitchFamily="34" charset="-128"/>
            </a:endParaRPr>
          </a:p>
        </p:txBody>
      </p:sp>
      <p:sp>
        <p:nvSpPr>
          <p:cNvPr id="2" name="Espaço Reservado para Rodapé 1">
            <a:extLst>
              <a:ext uri="{FF2B5EF4-FFF2-40B4-BE49-F238E27FC236}">
                <a16:creationId xmlns:a16="http://schemas.microsoft.com/office/drawing/2014/main" id="{42B91EBE-147C-E845-8F1A-439B8FC0EF34}"/>
              </a:ext>
            </a:extLst>
          </p:cNvPr>
          <p:cNvSpPr>
            <a:spLocks noGrp="1"/>
          </p:cNvSpPr>
          <p:nvPr>
            <p:ph type="ftr" sz="quarter" idx="4"/>
          </p:nvPr>
        </p:nvSpPr>
        <p:spPr/>
        <p:txBody>
          <a:bodyPr/>
          <a:lstStyle/>
          <a:p>
            <a:pPr>
              <a:defRPr/>
            </a:pPr>
            <a:r>
              <a:rPr lang="en-US"/>
              <a:t>https://cartilha.cert.br/</a:t>
            </a:r>
            <a:endParaRPr lang="en-US" dirty="0"/>
          </a:p>
        </p:txBody>
      </p:sp>
      <p:sp>
        <p:nvSpPr>
          <p:cNvPr id="3" name="Espaço Reservado para Número de Slide 2">
            <a:extLst>
              <a:ext uri="{FF2B5EF4-FFF2-40B4-BE49-F238E27FC236}">
                <a16:creationId xmlns:a16="http://schemas.microsoft.com/office/drawing/2014/main" id="{0E21FBC4-0AFC-D740-8B24-10F1F4AC2C81}"/>
              </a:ext>
            </a:extLst>
          </p:cNvPr>
          <p:cNvSpPr>
            <a:spLocks noGrp="1"/>
          </p:cNvSpPr>
          <p:nvPr>
            <p:ph type="sldNum" sz="quarter" idx="5"/>
          </p:nvPr>
        </p:nvSpPr>
        <p:spPr/>
        <p:txBody>
          <a:bodyPr/>
          <a:lstStyle/>
          <a:p>
            <a:fld id="{8288D07E-4D23-1546-9DFD-250ADA4F3763}" type="slidenum">
              <a:rPr lang="en-US" altLang="pt-BR" smtClean="0"/>
              <a:pPr/>
              <a:t>45</a:t>
            </a:fld>
            <a:endParaRPr lang="en-US" altLang="pt-BR"/>
          </a:p>
        </p:txBody>
      </p:sp>
      <p:sp>
        <p:nvSpPr>
          <p:cNvPr id="4" name="Espaço Reservado para Cabeçalho 3">
            <a:extLst>
              <a:ext uri="{FF2B5EF4-FFF2-40B4-BE49-F238E27FC236}">
                <a16:creationId xmlns:a16="http://schemas.microsoft.com/office/drawing/2014/main" id="{C0370230-AB57-AB47-A231-F7772801D1EF}"/>
              </a:ext>
            </a:extLst>
          </p:cNvPr>
          <p:cNvSpPr>
            <a:spLocks noGrp="1"/>
          </p:cNvSpPr>
          <p:nvPr>
            <p:ph type="hdr" sz="quarter"/>
          </p:nvPr>
        </p:nvSpPr>
        <p:spPr/>
        <p:txBody>
          <a:bodyPr/>
          <a:lstStyle/>
          <a:p>
            <a:r>
              <a:rPr lang="en-US" altLang="pt-BR"/>
              <a:t>Proteja os seus dados e os da sua empresa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90A8D8B9-CCEA-AC4E-BBAA-00F2481BCA62}"/>
              </a:ext>
            </a:extLst>
          </p:cNvPr>
          <p:cNvSpPr>
            <a:spLocks noGrp="1" noRot="1" noChangeAspect="1"/>
          </p:cNvSpPr>
          <p:nvPr>
            <p:ph type="sldImg"/>
          </p:nvPr>
        </p:nvSpPr>
        <p:spPr bwMode="auto">
          <a:xfrm>
            <a:off x="1150938"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C2A55C78-2CB3-FC4B-9320-4E1152D54629}"/>
              </a:ext>
            </a:extLst>
          </p:cNvPr>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just" defTabSz="457200" rtl="0" eaLnBrk="0" fontAlgn="base" latinLnBrk="0" hangingPunct="0">
              <a:lnSpc>
                <a:spcPct val="100000"/>
              </a:lnSpc>
              <a:spcBef>
                <a:spcPct val="30000"/>
              </a:spcBef>
              <a:spcAft>
                <a:spcPct val="0"/>
              </a:spcAft>
              <a:buClrTx/>
              <a:buSzTx/>
              <a:buFontTx/>
              <a:buNone/>
              <a:tabLst/>
              <a:defRPr/>
            </a:pPr>
            <a:r>
              <a:rPr lang="pt-BR" dirty="0"/>
              <a:t>Seus dados podem ser protegidos por meio do uso de mecanismos de segurança – por exemplo, senhas fortes e criptografia. Por isso, a segurança é considerada um dos pilares fundamentais para a proteção dos seus dados e para garantir sua privacidade. Há situações, entretanto, em que os mecanismos de segurança sozinhos não conseguem proteger seus dados; por exemplo, quando eles são passados deliberadamente a outros sem sua autorização ou são coletados sem necessidade. Para coibir abusos e esclarecer a forma de tratamento de dados, existe a legislação. </a:t>
            </a:r>
          </a:p>
          <a:p>
            <a:pPr algn="just"/>
            <a:endParaRPr lang="pt-BR" altLang="pt-BR" dirty="0">
              <a:ea typeface="ＭＳ Ｐゴシック" panose="020B0600070205080204" pitchFamily="34" charset="-128"/>
            </a:endParaRPr>
          </a:p>
        </p:txBody>
      </p:sp>
      <p:sp>
        <p:nvSpPr>
          <p:cNvPr id="2" name="Espaço Reservado para Rodapé 1">
            <a:extLst>
              <a:ext uri="{FF2B5EF4-FFF2-40B4-BE49-F238E27FC236}">
                <a16:creationId xmlns:a16="http://schemas.microsoft.com/office/drawing/2014/main" id="{2ED1E362-27E9-6D45-90AB-92714AF27805}"/>
              </a:ext>
            </a:extLst>
          </p:cNvPr>
          <p:cNvSpPr>
            <a:spLocks noGrp="1"/>
          </p:cNvSpPr>
          <p:nvPr>
            <p:ph type="ftr" sz="quarter" idx="4"/>
          </p:nvPr>
        </p:nvSpPr>
        <p:spPr/>
        <p:txBody>
          <a:bodyPr/>
          <a:lstStyle/>
          <a:p>
            <a:r>
              <a:rPr lang="pt-BR" dirty="0"/>
              <a:t>https://cartilha.cert.br/</a:t>
            </a:r>
          </a:p>
        </p:txBody>
      </p:sp>
      <p:sp>
        <p:nvSpPr>
          <p:cNvPr id="3" name="Espaço Reservado para Número de Slide 2">
            <a:extLst>
              <a:ext uri="{FF2B5EF4-FFF2-40B4-BE49-F238E27FC236}">
                <a16:creationId xmlns:a16="http://schemas.microsoft.com/office/drawing/2014/main" id="{F874F53B-3C2C-A14A-ACF0-DD4A9E68D47B}"/>
              </a:ext>
            </a:extLst>
          </p:cNvPr>
          <p:cNvSpPr>
            <a:spLocks noGrp="1"/>
          </p:cNvSpPr>
          <p:nvPr>
            <p:ph type="sldNum" sz="quarter" idx="5"/>
          </p:nvPr>
        </p:nvSpPr>
        <p:spPr/>
        <p:txBody>
          <a:bodyPr/>
          <a:lstStyle/>
          <a:p>
            <a:fld id="{88079F1B-9EBC-9647-8DCE-DE265F78B11E}" type="slidenum">
              <a:rPr lang="pt-BR" smtClean="0"/>
              <a:t>5</a:t>
            </a:fld>
            <a:endParaRPr lang="pt-BR" dirty="0"/>
          </a:p>
        </p:txBody>
      </p:sp>
      <p:sp>
        <p:nvSpPr>
          <p:cNvPr id="4" name="Espaço Reservado para Cabeçalho 3">
            <a:extLst>
              <a:ext uri="{FF2B5EF4-FFF2-40B4-BE49-F238E27FC236}">
                <a16:creationId xmlns:a16="http://schemas.microsoft.com/office/drawing/2014/main" id="{FA2FBFDB-3FFA-2E45-95AE-F05782214787}"/>
              </a:ext>
            </a:extLst>
          </p:cNvPr>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2577461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D7994B8D-0301-E242-B159-9714A4162889}"/>
              </a:ext>
            </a:extLst>
          </p:cNvPr>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2B627A24-82D4-E54C-8592-4F7542108B21}"/>
              </a:ext>
            </a:extLst>
          </p:cNvPr>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dirty="0">
              <a:ea typeface="ＭＳ Ｐゴシック" panose="020B0600070205080204" pitchFamily="34" charset="-128"/>
            </a:endParaRPr>
          </a:p>
        </p:txBody>
      </p:sp>
      <p:sp>
        <p:nvSpPr>
          <p:cNvPr id="2" name="Espaço Reservado para Rodapé 1">
            <a:extLst>
              <a:ext uri="{FF2B5EF4-FFF2-40B4-BE49-F238E27FC236}">
                <a16:creationId xmlns:a16="http://schemas.microsoft.com/office/drawing/2014/main" id="{5C4447CA-FCB5-944A-8E6D-04AECCE79154}"/>
              </a:ext>
            </a:extLst>
          </p:cNvPr>
          <p:cNvSpPr>
            <a:spLocks noGrp="1"/>
          </p:cNvSpPr>
          <p:nvPr>
            <p:ph type="ftr" sz="quarter" idx="4"/>
          </p:nvPr>
        </p:nvSpPr>
        <p:spPr/>
        <p:txBody>
          <a:bodyPr/>
          <a:lstStyle/>
          <a:p>
            <a:r>
              <a:rPr lang="pt-BR" dirty="0"/>
              <a:t>https://cartilha.cert.br/</a:t>
            </a:r>
          </a:p>
        </p:txBody>
      </p:sp>
      <p:sp>
        <p:nvSpPr>
          <p:cNvPr id="3" name="Espaço Reservado para Número de Slide 2">
            <a:extLst>
              <a:ext uri="{FF2B5EF4-FFF2-40B4-BE49-F238E27FC236}">
                <a16:creationId xmlns:a16="http://schemas.microsoft.com/office/drawing/2014/main" id="{49243D29-03BD-034B-9D72-7257B6BBF308}"/>
              </a:ext>
            </a:extLst>
          </p:cNvPr>
          <p:cNvSpPr>
            <a:spLocks noGrp="1"/>
          </p:cNvSpPr>
          <p:nvPr>
            <p:ph type="sldNum" sz="quarter" idx="5"/>
          </p:nvPr>
        </p:nvSpPr>
        <p:spPr/>
        <p:txBody>
          <a:bodyPr/>
          <a:lstStyle/>
          <a:p>
            <a:fld id="{88079F1B-9EBC-9647-8DCE-DE265F78B11E}" type="slidenum">
              <a:rPr lang="pt-BR" smtClean="0"/>
              <a:t>6</a:t>
            </a:fld>
            <a:endParaRPr lang="pt-BR" dirty="0"/>
          </a:p>
        </p:txBody>
      </p:sp>
      <p:sp>
        <p:nvSpPr>
          <p:cNvPr id="4" name="Espaço Reservado para Cabeçalho 3">
            <a:extLst>
              <a:ext uri="{FF2B5EF4-FFF2-40B4-BE49-F238E27FC236}">
                <a16:creationId xmlns:a16="http://schemas.microsoft.com/office/drawing/2014/main" id="{5655623D-A4D4-DA43-925F-FDF27FD81925}"/>
              </a:ext>
            </a:extLst>
          </p:cNvPr>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4157013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88079F1B-9EBC-9647-8DCE-DE265F78B11E}" type="slidenum">
              <a:rPr lang="pt-BR" smtClean="0"/>
              <a:t>7</a:t>
            </a:fld>
            <a:endParaRPr lang="pt-BR" dirty="0"/>
          </a:p>
        </p:txBody>
      </p:sp>
      <p:sp>
        <p:nvSpPr>
          <p:cNvPr id="5" name="Footer Placeholder 4"/>
          <p:cNvSpPr>
            <a:spLocks noGrp="1"/>
          </p:cNvSpPr>
          <p:nvPr>
            <p:ph type="ftr" sz="quarter" idx="4"/>
          </p:nvPr>
        </p:nvSpPr>
        <p:spPr/>
        <p:txBody>
          <a:bodyPr/>
          <a:lstStyle/>
          <a:p>
            <a:r>
              <a:rPr lang="pt-BR"/>
              <a:t>https://cartilha.cert.br/</a:t>
            </a:r>
            <a:endParaRPr lang="pt-BR" dirty="0"/>
          </a:p>
        </p:txBody>
      </p:sp>
      <p:sp>
        <p:nvSpPr>
          <p:cNvPr id="6" name="Header Placeholder 5"/>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3998196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88079F1B-9EBC-9647-8DCE-DE265F78B11E}" type="slidenum">
              <a:rPr lang="pt-BR" smtClean="0"/>
              <a:t>8</a:t>
            </a:fld>
            <a:endParaRPr lang="pt-BR" dirty="0"/>
          </a:p>
        </p:txBody>
      </p:sp>
      <p:sp>
        <p:nvSpPr>
          <p:cNvPr id="5" name="Footer Placeholder 4"/>
          <p:cNvSpPr>
            <a:spLocks noGrp="1"/>
          </p:cNvSpPr>
          <p:nvPr>
            <p:ph type="ftr" sz="quarter" idx="4"/>
          </p:nvPr>
        </p:nvSpPr>
        <p:spPr/>
        <p:txBody>
          <a:bodyPr/>
          <a:lstStyle/>
          <a:p>
            <a:r>
              <a:rPr lang="pt-BR"/>
              <a:t>https://cartilha.cert.br/</a:t>
            </a:r>
            <a:endParaRPr lang="pt-BR" dirty="0"/>
          </a:p>
        </p:txBody>
      </p:sp>
      <p:sp>
        <p:nvSpPr>
          <p:cNvPr id="6" name="Header Placeholder 5"/>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841048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i="1" noProof="0" dirty="0"/>
              <a:t>Ransomware</a:t>
            </a:r>
            <a:r>
              <a:rPr lang="pt-BR" noProof="0" dirty="0"/>
              <a:t> é um programa que torna inacessíveis os dados armazenados em um equipamento e que exige pagamento de resgate para restabelecer o acesso ao usuário. Costuma ser recebido por meio de pastas compartilhadas em rede, pelo acesso a </a:t>
            </a:r>
            <a:r>
              <a:rPr lang="pt-BR" i="1" noProof="0" dirty="0"/>
              <a:t>sites</a:t>
            </a:r>
            <a:r>
              <a:rPr lang="pt-BR" noProof="0" dirty="0"/>
              <a:t> maliciosos ou invadidos e por mensagens eletrônicas em forma de anexo ou </a:t>
            </a:r>
            <a:r>
              <a:rPr lang="pt-BR" i="1" noProof="0" dirty="0"/>
              <a:t>link</a:t>
            </a:r>
            <a:r>
              <a:rPr lang="pt-BR" noProof="0" dirty="0"/>
              <a:t> para um arquivo a ser baixado.</a:t>
            </a:r>
          </a:p>
          <a:p>
            <a:pPr marL="0" marR="0" lvl="0" indent="0" algn="just" defTabSz="457200" rtl="0" eaLnBrk="0" fontAlgn="base" latinLnBrk="0" hangingPunct="0">
              <a:lnSpc>
                <a:spcPct val="100000"/>
              </a:lnSpc>
              <a:spcBef>
                <a:spcPct val="30000"/>
              </a:spcBef>
              <a:spcAft>
                <a:spcPct val="0"/>
              </a:spcAft>
              <a:buClrTx/>
              <a:buSzTx/>
              <a:buFontTx/>
              <a:buNone/>
              <a:tabLst/>
              <a:defRPr/>
            </a:pPr>
            <a:r>
              <a:rPr lang="pt-BR" sz="1000" kern="1200" noProof="0" dirty="0">
                <a:solidFill>
                  <a:schemeClr val="tx1"/>
                </a:solidFill>
                <a:effectLst/>
                <a:latin typeface="Arial" panose="020B0604020202020204" pitchFamily="34" charset="0"/>
                <a:ea typeface="ＭＳ Ｐゴシック" charset="0"/>
                <a:cs typeface="Arial" panose="020B0604020202020204" pitchFamily="34" charset="0"/>
              </a:rPr>
              <a:t>O </a:t>
            </a:r>
            <a:r>
              <a:rPr lang="pt-BR" sz="1000" i="1" kern="1200" noProof="0" dirty="0">
                <a:solidFill>
                  <a:schemeClr val="tx1"/>
                </a:solidFill>
                <a:effectLst/>
                <a:latin typeface="Arial" panose="020B0604020202020204" pitchFamily="34" charset="0"/>
                <a:ea typeface="ＭＳ Ｐゴシック" charset="0"/>
                <a:cs typeface="Arial" panose="020B0604020202020204" pitchFamily="34" charset="0"/>
              </a:rPr>
              <a:t>ransomware </a:t>
            </a:r>
            <a:r>
              <a:rPr lang="pt-BR" sz="1000" kern="1200" noProof="0" dirty="0">
                <a:solidFill>
                  <a:schemeClr val="tx1"/>
                </a:solidFill>
                <a:effectLst/>
                <a:latin typeface="Arial" panose="020B0604020202020204" pitchFamily="34" charset="0"/>
                <a:ea typeface="ＭＳ Ｐゴシック" charset="0"/>
                <a:cs typeface="Arial" panose="020B0604020202020204" pitchFamily="34" charset="0"/>
              </a:rPr>
              <a:t>surgiu na década de 80 e suas primeiras versões espalharam-se por disquetes. Apesar de ter caído em desuso por algum tempo, nos últimos anos ele ressurgiu fortemente, impulsionado por alguns fatores, como o uso de criptomoedas, que facilitam a realização de transações bancárias, a quantidade cada vez maior de dados armazenados nos equipamentos, o alto valor desses dados e o grande número de usuários e de empresas que conectam seus equipamentos na Internet sem cuidados de segurança. </a:t>
            </a:r>
          </a:p>
          <a:p>
            <a:r>
              <a:rPr lang="pt-BR" sz="1000" kern="1200" noProof="0" dirty="0">
                <a:solidFill>
                  <a:schemeClr val="tx1"/>
                </a:solidFill>
                <a:effectLst/>
                <a:latin typeface="Arial" panose="020B0604020202020204" pitchFamily="34" charset="0"/>
                <a:ea typeface="ＭＳ Ｐゴシック" charset="0"/>
                <a:cs typeface="Arial" panose="020B0604020202020204" pitchFamily="34" charset="0"/>
              </a:rPr>
              <a:t>A única medida realmente eficaz para impedir a perda de dados causada pelo </a:t>
            </a:r>
            <a:r>
              <a:rPr lang="pt-BR" sz="1000" i="1" kern="1200" noProof="0" dirty="0">
                <a:solidFill>
                  <a:schemeClr val="tx1"/>
                </a:solidFill>
                <a:effectLst/>
                <a:latin typeface="Arial" panose="020B0604020202020204" pitchFamily="34" charset="0"/>
                <a:ea typeface="ＭＳ Ｐゴシック" charset="0"/>
                <a:cs typeface="Arial" panose="020B0604020202020204" pitchFamily="34" charset="0"/>
              </a:rPr>
              <a:t>ransomware </a:t>
            </a:r>
            <a:r>
              <a:rPr lang="pt-BR" sz="1000" kern="1200" noProof="0" dirty="0">
                <a:solidFill>
                  <a:schemeClr val="tx1"/>
                </a:solidFill>
                <a:effectLst/>
                <a:latin typeface="Arial" panose="020B0604020202020204" pitchFamily="34" charset="0"/>
                <a:ea typeface="ＭＳ Ｐゴシック" charset="0"/>
                <a:cs typeface="Arial" panose="020B0604020202020204" pitchFamily="34" charset="0"/>
              </a:rPr>
              <a:t>é fazer </a:t>
            </a:r>
            <a:r>
              <a:rPr lang="pt-BR" sz="1000" i="1" kern="1200" noProof="0" dirty="0">
                <a:solidFill>
                  <a:schemeClr val="tx1"/>
                </a:solidFill>
                <a:effectLst/>
                <a:latin typeface="Arial" panose="020B0604020202020204" pitchFamily="34" charset="0"/>
                <a:ea typeface="ＭＳ Ｐゴシック" charset="0"/>
                <a:cs typeface="Arial" panose="020B0604020202020204" pitchFamily="34" charset="0"/>
              </a:rPr>
              <a:t>backups </a:t>
            </a:r>
            <a:r>
              <a:rPr lang="pt-BR" sz="1000" kern="1200" noProof="0" dirty="0">
                <a:solidFill>
                  <a:schemeClr val="tx1"/>
                </a:solidFill>
                <a:effectLst/>
                <a:latin typeface="Arial" panose="020B0604020202020204" pitchFamily="34" charset="0"/>
                <a:ea typeface="ＭＳ Ｐゴシック" charset="0"/>
                <a:cs typeface="Arial" panose="020B0604020202020204" pitchFamily="34" charset="0"/>
              </a:rPr>
              <a:t>regularmente. Apesar de alguns antivírus serem capazes de detectar e remover certos tipos de </a:t>
            </a:r>
            <a:r>
              <a:rPr lang="pt-BR" sz="1000" i="1" kern="1200" noProof="0" dirty="0">
                <a:solidFill>
                  <a:schemeClr val="tx1"/>
                </a:solidFill>
                <a:effectLst/>
                <a:latin typeface="Arial" panose="020B0604020202020204" pitchFamily="34" charset="0"/>
                <a:ea typeface="ＭＳ Ｐゴシック" charset="0"/>
                <a:cs typeface="Arial" panose="020B0604020202020204" pitchFamily="34" charset="0"/>
              </a:rPr>
              <a:t>ransomware</a:t>
            </a:r>
            <a:r>
              <a:rPr lang="pt-BR" sz="1000" kern="1200" noProof="0" dirty="0">
                <a:solidFill>
                  <a:schemeClr val="tx1"/>
                </a:solidFill>
                <a:effectLst/>
                <a:latin typeface="Arial" panose="020B0604020202020204" pitchFamily="34" charset="0"/>
                <a:ea typeface="ＭＳ Ｐゴシック" charset="0"/>
                <a:cs typeface="Arial" panose="020B0604020202020204" pitchFamily="34" charset="0"/>
              </a:rPr>
              <a:t>, nem sempre eles conseguem recuperar todos os arquivos; além disso, podem rapidamente perder essa capacidade, por não acompanharem a evolução dos novos códigos maliciosos. O pagamento do resgate também não é uma boa opção, pois não garante que o acesso será restabelecido nem que todos os arquivos serão recuperados – além disso, pode incentivar os atacantes a fazerem novos pedidos de extorsão, já que obtiveram sucesso na tentativa anterior. </a:t>
            </a:r>
            <a:endParaRPr lang="pt-BR" noProof="0" dirty="0"/>
          </a:p>
          <a:p>
            <a:r>
              <a:rPr lang="pt-BR" sz="1000" kern="1200" noProof="0" dirty="0">
                <a:solidFill>
                  <a:schemeClr val="tx1"/>
                </a:solidFill>
                <a:effectLst/>
                <a:latin typeface="Arial" panose="020B0604020202020204" pitchFamily="34" charset="0"/>
                <a:ea typeface="ＭＳ Ｐゴシック" charset="0"/>
                <a:cs typeface="Arial" panose="020B0604020202020204" pitchFamily="34" charset="0"/>
              </a:rPr>
              <a:t>Existem casos de vítimas que tiveram problemas: ainda que houvessem realizado </a:t>
            </a:r>
            <a:r>
              <a:rPr lang="pt-BR" sz="1000" i="1" kern="1200" noProof="0" dirty="0">
                <a:solidFill>
                  <a:schemeClr val="tx1"/>
                </a:solidFill>
                <a:effectLst/>
                <a:latin typeface="Arial" panose="020B0604020202020204" pitchFamily="34" charset="0"/>
                <a:ea typeface="ＭＳ Ｐゴシック" charset="0"/>
                <a:cs typeface="Arial" panose="020B0604020202020204" pitchFamily="34" charset="0"/>
              </a:rPr>
              <a:t>backup </a:t>
            </a:r>
            <a:r>
              <a:rPr lang="pt-BR" sz="1000" kern="1200" noProof="0" dirty="0">
                <a:solidFill>
                  <a:schemeClr val="tx1"/>
                </a:solidFill>
                <a:effectLst/>
                <a:latin typeface="Arial" panose="020B0604020202020204" pitchFamily="34" charset="0"/>
                <a:ea typeface="ＭＳ Ｐゴシック" charset="0"/>
                <a:cs typeface="Arial" panose="020B0604020202020204" pitchFamily="34" charset="0"/>
              </a:rPr>
              <a:t>de seus dados e conseguido recuperá-los, os atacantes, por não receberem o pagamento do resgate, passaram a fazer novas tentativas de extorsão, como ameaça de vazar os dados coletados. </a:t>
            </a:r>
            <a:endParaRPr lang="pt-BR" noProof="0" dirty="0"/>
          </a:p>
        </p:txBody>
      </p:sp>
      <p:sp>
        <p:nvSpPr>
          <p:cNvPr id="4" name="Slide Number Placeholder 3"/>
          <p:cNvSpPr>
            <a:spLocks noGrp="1"/>
          </p:cNvSpPr>
          <p:nvPr>
            <p:ph type="sldNum" sz="quarter" idx="5"/>
          </p:nvPr>
        </p:nvSpPr>
        <p:spPr/>
        <p:txBody>
          <a:bodyPr/>
          <a:lstStyle/>
          <a:p>
            <a:fld id="{88079F1B-9EBC-9647-8DCE-DE265F78B11E}" type="slidenum">
              <a:rPr lang="pt-BR" smtClean="0"/>
              <a:t>9</a:t>
            </a:fld>
            <a:endParaRPr lang="pt-BR" dirty="0"/>
          </a:p>
        </p:txBody>
      </p:sp>
      <p:sp>
        <p:nvSpPr>
          <p:cNvPr id="5" name="Footer Placeholder 4"/>
          <p:cNvSpPr>
            <a:spLocks noGrp="1"/>
          </p:cNvSpPr>
          <p:nvPr>
            <p:ph type="ftr" sz="quarter" idx="4"/>
          </p:nvPr>
        </p:nvSpPr>
        <p:spPr/>
        <p:txBody>
          <a:bodyPr/>
          <a:lstStyle/>
          <a:p>
            <a:r>
              <a:rPr lang="pt-BR"/>
              <a:t>https://cartilha.cert.br/</a:t>
            </a:r>
            <a:endParaRPr lang="pt-BR" dirty="0"/>
          </a:p>
        </p:txBody>
      </p:sp>
      <p:sp>
        <p:nvSpPr>
          <p:cNvPr id="6" name="Header Placeholder 5"/>
          <p:cNvSpPr>
            <a:spLocks noGrp="1"/>
          </p:cNvSpPr>
          <p:nvPr>
            <p:ph type="hdr" sz="quarter"/>
          </p:nvPr>
        </p:nvSpPr>
        <p:spPr/>
        <p:txBody>
          <a:bodyPr/>
          <a:lstStyle/>
          <a:p>
            <a:r>
              <a:rPr lang="pt-BR"/>
              <a:t>Proteja os seus dados e os da sua empresa</a:t>
            </a:r>
            <a:endParaRPr lang="pt-BR" dirty="0"/>
          </a:p>
        </p:txBody>
      </p:sp>
    </p:spTree>
    <p:extLst>
      <p:ext uri="{BB962C8B-B14F-4D97-AF65-F5344CB8AC3E}">
        <p14:creationId xmlns:p14="http://schemas.microsoft.com/office/powerpoint/2010/main" val="2336454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9F3AEF-1DD7-40B3-AC75-02FBF55D92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97" y="206642"/>
            <a:ext cx="8424935" cy="6318702"/>
          </a:xfrm>
          <a:prstGeom prst="rect">
            <a:avLst/>
          </a:prstGeom>
        </p:spPr>
      </p:pic>
      <p:sp>
        <p:nvSpPr>
          <p:cNvPr id="6" name="Title 1">
            <a:extLst>
              <a:ext uri="{FF2B5EF4-FFF2-40B4-BE49-F238E27FC236}">
                <a16:creationId xmlns:a16="http://schemas.microsoft.com/office/drawing/2014/main" id="{B38A3E87-0DD5-B638-D6E2-C043031DD3B4}"/>
              </a:ext>
            </a:extLst>
          </p:cNvPr>
          <p:cNvSpPr>
            <a:spLocks noGrp="1"/>
          </p:cNvSpPr>
          <p:nvPr>
            <p:ph type="title"/>
          </p:nvPr>
        </p:nvSpPr>
        <p:spPr>
          <a:xfrm>
            <a:off x="5148064" y="1196752"/>
            <a:ext cx="3960440" cy="4140176"/>
          </a:xfrm>
        </p:spPr>
        <p:txBody>
          <a:bodyPr anchor="ctr" anchorCtr="0"/>
          <a:lstStyle>
            <a:lvl1pPr algn="ctr">
              <a:lnSpc>
                <a:spcPct val="130000"/>
              </a:lnSpc>
              <a:defRPr sz="4000" b="1" cap="all"/>
            </a:lvl1pPr>
          </a:lstStyle>
          <a:p>
            <a:r>
              <a:rPr lang="x-none" dirty="0"/>
              <a:t>Click to edit Master title style</a:t>
            </a:r>
            <a:endParaRPr lang="en-US" dirty="0"/>
          </a:p>
        </p:txBody>
      </p:sp>
    </p:spTree>
    <p:extLst>
      <p:ext uri="{BB962C8B-B14F-4D97-AF65-F5344CB8AC3E}">
        <p14:creationId xmlns:p14="http://schemas.microsoft.com/office/powerpoint/2010/main" val="2149041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7" name="TextBox 6">
            <a:extLst>
              <a:ext uri="{FF2B5EF4-FFF2-40B4-BE49-F238E27FC236}">
                <a16:creationId xmlns:a16="http://schemas.microsoft.com/office/drawing/2014/main" id="{09BD3B25-BFF3-6B39-1111-BD4D4BF2683A}"/>
              </a:ext>
            </a:extLst>
          </p:cNvPr>
          <p:cNvSpPr txBox="1"/>
          <p:nvPr userDrawn="1"/>
        </p:nvSpPr>
        <p:spPr>
          <a:xfrm>
            <a:off x="360000" y="6404400"/>
            <a:ext cx="1632178" cy="276999"/>
          </a:xfrm>
          <a:prstGeom prst="rect">
            <a:avLst/>
          </a:prstGeom>
          <a:noFill/>
        </p:spPr>
        <p:txBody>
          <a:bodyPr wrap="none" lIns="90000" rtlCol="0">
            <a:spAutoFit/>
          </a:bodyPr>
          <a:lstStyle/>
          <a:p>
            <a:r>
              <a:rPr lang="en-BR" sz="1200" dirty="0">
                <a:solidFill>
                  <a:schemeClr val="bg1"/>
                </a:solidFill>
              </a:rPr>
              <a:t>Guardião Cibernético</a:t>
            </a:r>
          </a:p>
        </p:txBody>
      </p:sp>
    </p:spTree>
    <p:extLst>
      <p:ext uri="{BB962C8B-B14F-4D97-AF65-F5344CB8AC3E}">
        <p14:creationId xmlns:p14="http://schemas.microsoft.com/office/powerpoint/2010/main" val="504342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2" name="Título 1">
            <a:extLst>
              <a:ext uri="{FF2B5EF4-FFF2-40B4-BE49-F238E27FC236}">
                <a16:creationId xmlns:a16="http://schemas.microsoft.com/office/drawing/2014/main" id="{09B99836-1ACB-D34A-A046-7A20A7D72E6E}"/>
              </a:ext>
            </a:extLst>
          </p:cNvPr>
          <p:cNvSpPr>
            <a:spLocks noGrp="1"/>
          </p:cNvSpPr>
          <p:nvPr>
            <p:ph type="title"/>
          </p:nvPr>
        </p:nvSpPr>
        <p:spPr/>
        <p:txBody>
          <a:bodyPr/>
          <a:lstStyle>
            <a:lvl1pPr algn="ctr">
              <a:defRPr>
                <a:solidFill>
                  <a:schemeClr val="bg1"/>
                </a:solidFill>
              </a:defRPr>
            </a:lvl1pPr>
          </a:lstStyle>
          <a:p>
            <a:r>
              <a:rPr lang="pt-BR" dirty="0"/>
              <a:t>Clique para editar o título Mestre</a:t>
            </a:r>
          </a:p>
        </p:txBody>
      </p:sp>
    </p:spTree>
    <p:extLst>
      <p:ext uri="{BB962C8B-B14F-4D97-AF65-F5344CB8AC3E}">
        <p14:creationId xmlns:p14="http://schemas.microsoft.com/office/powerpoint/2010/main" val="2033110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3200"/>
            <a:ext cx="7772400" cy="1224136"/>
          </a:xfrm>
        </p:spPr>
        <p:txBody>
          <a:bodyPr anchor="ctr">
            <a:normAutofit/>
          </a:bodyPr>
          <a:lstStyle>
            <a:lvl1pPr algn="ctr">
              <a:defRPr sz="3600">
                <a:solidFill>
                  <a:schemeClr val="accent2"/>
                </a:solidFill>
                <a:latin typeface="Arial Black"/>
                <a:cs typeface="Arial Black"/>
              </a:defRPr>
            </a:lvl1pPr>
          </a:lstStyle>
          <a:p>
            <a:r>
              <a:rPr lang="x-none" dirty="0"/>
              <a:t>Click to edit Master title style</a:t>
            </a:r>
            <a:endParaRPr lang="en-US" dirty="0"/>
          </a:p>
        </p:txBody>
      </p:sp>
      <p:sp>
        <p:nvSpPr>
          <p:cNvPr id="10" name="Picture Placeholder 2"/>
          <p:cNvSpPr>
            <a:spLocks noGrp="1"/>
          </p:cNvSpPr>
          <p:nvPr>
            <p:ph type="pic" idx="13"/>
          </p:nvPr>
        </p:nvSpPr>
        <p:spPr>
          <a:xfrm>
            <a:off x="1792288" y="2780928"/>
            <a:ext cx="5486400" cy="273630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Tree>
    <p:extLst>
      <p:ext uri="{BB962C8B-B14F-4D97-AF65-F5344CB8AC3E}">
        <p14:creationId xmlns:p14="http://schemas.microsoft.com/office/powerpoint/2010/main" val="802939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Conector reto 6">
            <a:extLst>
              <a:ext uri="{FF2B5EF4-FFF2-40B4-BE49-F238E27FC236}">
                <a16:creationId xmlns:a16="http://schemas.microsoft.com/office/drawing/2014/main" id="{7B926922-A380-2A4F-9709-340E9102EE2A}"/>
              </a:ext>
            </a:extLst>
          </p:cNvPr>
          <p:cNvCxnSpPr/>
          <p:nvPr userDrawn="1"/>
        </p:nvCxnSpPr>
        <p:spPr>
          <a:xfrm>
            <a:off x="457200" y="1123200"/>
            <a:ext cx="8229600" cy="0"/>
          </a:xfrm>
          <a:prstGeom prst="line">
            <a:avLst/>
          </a:prstGeom>
          <a:ln w="12700"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lvl3pPr>
              <a:defRPr sz="1800"/>
            </a:lvl3pPr>
            <a:lvl4pPr>
              <a:defRPr sz="1600"/>
            </a:lvl4pPr>
            <a:lvl5pPr>
              <a:defRPr sz="1600"/>
            </a:lvl5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5" name="Title Placeholder 1">
            <a:extLst>
              <a:ext uri="{FF2B5EF4-FFF2-40B4-BE49-F238E27FC236}">
                <a16:creationId xmlns:a16="http://schemas.microsoft.com/office/drawing/2014/main" id="{2EBAB695-B353-CC45-97AC-714485367773}"/>
              </a:ext>
            </a:extLst>
          </p:cNvPr>
          <p:cNvSpPr>
            <a:spLocks noGrp="1"/>
          </p:cNvSpPr>
          <p:nvPr>
            <p:ph type="title"/>
          </p:nvPr>
        </p:nvSpPr>
        <p:spPr bwMode="auto">
          <a:xfrm>
            <a:off x="457199" y="331200"/>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pt-BR" dirty="0"/>
              <a:t>Click to edit Master title style</a:t>
            </a:r>
          </a:p>
        </p:txBody>
      </p:sp>
      <p:sp>
        <p:nvSpPr>
          <p:cNvPr id="8" name="TextBox 7">
            <a:extLst>
              <a:ext uri="{FF2B5EF4-FFF2-40B4-BE49-F238E27FC236}">
                <a16:creationId xmlns:a16="http://schemas.microsoft.com/office/drawing/2014/main" id="{2F568BC0-E222-BA95-46E8-9265D52EBCB2}"/>
              </a:ext>
            </a:extLst>
          </p:cNvPr>
          <p:cNvSpPr txBox="1"/>
          <p:nvPr userDrawn="1"/>
        </p:nvSpPr>
        <p:spPr>
          <a:xfrm>
            <a:off x="360000" y="6404400"/>
            <a:ext cx="1632178" cy="276999"/>
          </a:xfrm>
          <a:prstGeom prst="rect">
            <a:avLst/>
          </a:prstGeom>
          <a:noFill/>
        </p:spPr>
        <p:txBody>
          <a:bodyPr wrap="none" lIns="90000" rtlCol="0">
            <a:spAutoFit/>
          </a:bodyPr>
          <a:lstStyle/>
          <a:p>
            <a:r>
              <a:rPr lang="en-BR" sz="1200" dirty="0">
                <a:solidFill>
                  <a:schemeClr val="bg1"/>
                </a:solidFill>
              </a:rPr>
              <a:t>Guardião Cibernético</a:t>
            </a:r>
          </a:p>
        </p:txBody>
      </p:sp>
    </p:spTree>
    <p:extLst>
      <p:ext uri="{BB962C8B-B14F-4D97-AF65-F5344CB8AC3E}">
        <p14:creationId xmlns:p14="http://schemas.microsoft.com/office/powerpoint/2010/main" val="3510420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x-none" dirty="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6" name="TextBox 5">
            <a:extLst>
              <a:ext uri="{FF2B5EF4-FFF2-40B4-BE49-F238E27FC236}">
                <a16:creationId xmlns:a16="http://schemas.microsoft.com/office/drawing/2014/main" id="{2AE5D227-8591-CED9-450C-BF35E73F8B86}"/>
              </a:ext>
            </a:extLst>
          </p:cNvPr>
          <p:cNvSpPr txBox="1"/>
          <p:nvPr userDrawn="1"/>
        </p:nvSpPr>
        <p:spPr>
          <a:xfrm>
            <a:off x="360000" y="6404400"/>
            <a:ext cx="1632178" cy="276999"/>
          </a:xfrm>
          <a:prstGeom prst="rect">
            <a:avLst/>
          </a:prstGeom>
          <a:noFill/>
        </p:spPr>
        <p:txBody>
          <a:bodyPr wrap="none" lIns="90000" rtlCol="0">
            <a:spAutoFit/>
          </a:bodyPr>
          <a:lstStyle/>
          <a:p>
            <a:r>
              <a:rPr lang="en-BR" sz="1200" dirty="0">
                <a:solidFill>
                  <a:schemeClr val="bg1"/>
                </a:solidFill>
              </a:rPr>
              <a:t>Guardião Cibernético</a:t>
            </a:r>
          </a:p>
        </p:txBody>
      </p:sp>
    </p:spTree>
    <p:extLst>
      <p:ext uri="{BB962C8B-B14F-4D97-AF65-F5344CB8AC3E}">
        <p14:creationId xmlns:p14="http://schemas.microsoft.com/office/powerpoint/2010/main" val="4059939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5" name="Conector reto 6">
            <a:extLst>
              <a:ext uri="{FF2B5EF4-FFF2-40B4-BE49-F238E27FC236}">
                <a16:creationId xmlns:a16="http://schemas.microsoft.com/office/drawing/2014/main" id="{CC6392F0-6F75-7E43-BE0A-1D62564F4037}"/>
              </a:ext>
            </a:extLst>
          </p:cNvPr>
          <p:cNvCxnSpPr/>
          <p:nvPr userDrawn="1"/>
        </p:nvCxnSpPr>
        <p:spPr>
          <a:xfrm>
            <a:off x="457200" y="1123200"/>
            <a:ext cx="8229600" cy="0"/>
          </a:xfrm>
          <a:prstGeom prst="line">
            <a:avLst/>
          </a:prstGeom>
          <a:ln w="12700"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457200" y="1440000"/>
            <a:ext cx="4038600" cy="4525963"/>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4" name="Content Placeholder 3"/>
          <p:cNvSpPr>
            <a:spLocks noGrp="1"/>
          </p:cNvSpPr>
          <p:nvPr>
            <p:ph sz="half" idx="2"/>
          </p:nvPr>
        </p:nvSpPr>
        <p:spPr>
          <a:xfrm>
            <a:off x="4648200" y="1440000"/>
            <a:ext cx="4038600" cy="4525963"/>
          </a:xfrm>
        </p:spPr>
        <p:txBody>
          <a:bodyPr/>
          <a:lstStyle>
            <a:lvl1pPr marL="342900" indent="-342900">
              <a:defRPr lang="x-none" sz="2200" b="1" kern="1200" dirty="0" smtClean="0">
                <a:solidFill>
                  <a:schemeClr val="tx1"/>
                </a:solidFill>
                <a:latin typeface="Arial"/>
                <a:ea typeface="+mn-ea"/>
                <a:cs typeface="Arial"/>
              </a:defRPr>
            </a:lvl1pPr>
            <a:lvl2pPr marL="742950" indent="-285750">
              <a:defRPr lang="x-none" sz="2000" b="1" kern="1200" dirty="0" smtClean="0">
                <a:solidFill>
                  <a:schemeClr val="tx1"/>
                </a:solidFill>
                <a:latin typeface="Arial"/>
                <a:ea typeface="+mn-ea"/>
                <a:cs typeface="Arial"/>
              </a:defRPr>
            </a:lvl2pPr>
            <a:lvl3pPr marL="1143000" indent="-228600">
              <a:defRPr lang="x-none" sz="1800" b="1" kern="1200" dirty="0" smtClean="0">
                <a:solidFill>
                  <a:schemeClr val="tx1"/>
                </a:solidFill>
                <a:latin typeface="Arial"/>
                <a:ea typeface="+mn-ea"/>
                <a:cs typeface="Arial"/>
              </a:defRPr>
            </a:lvl3pPr>
            <a:lvl4pPr marL="1600200" indent="-228600">
              <a:defRPr lang="x-none" sz="1600" b="1" kern="1200" dirty="0" smtClean="0">
                <a:solidFill>
                  <a:schemeClr val="tx1"/>
                </a:solidFill>
                <a:latin typeface="Arial"/>
                <a:ea typeface="+mn-ea"/>
                <a:cs typeface="Arial"/>
              </a:defRPr>
            </a:lvl4pPr>
            <a:lvl5pPr marL="2057400" indent="-228600">
              <a:defRPr lang="en-US" sz="1600" b="1" kern="1200" dirty="0">
                <a:solidFill>
                  <a:schemeClr val="tx1"/>
                </a:solidFill>
                <a:latin typeface="Arial"/>
                <a:ea typeface="+mn-ea"/>
                <a:cs typeface="Arial"/>
              </a:defRPr>
            </a:lvl5pPr>
            <a:lvl6pPr>
              <a:defRPr sz="1800"/>
            </a:lvl6pPr>
            <a:lvl7pPr>
              <a:defRPr sz="1800"/>
            </a:lvl7pPr>
            <a:lvl8pPr>
              <a:defRPr sz="1800"/>
            </a:lvl8pPr>
            <a:lvl9pPr>
              <a:defRPr sz="1800"/>
            </a:lvl9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7" name="Title Placeholder 1">
            <a:extLst>
              <a:ext uri="{FF2B5EF4-FFF2-40B4-BE49-F238E27FC236}">
                <a16:creationId xmlns:a16="http://schemas.microsoft.com/office/drawing/2014/main" id="{62F851CB-B397-3A46-AABA-E8E74E6AC75D}"/>
              </a:ext>
            </a:extLst>
          </p:cNvPr>
          <p:cNvSpPr>
            <a:spLocks noGrp="1"/>
          </p:cNvSpPr>
          <p:nvPr>
            <p:ph type="title"/>
          </p:nvPr>
        </p:nvSpPr>
        <p:spPr bwMode="auto">
          <a:xfrm>
            <a:off x="457199" y="331200"/>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pt-BR" dirty="0"/>
              <a:t>Click to edit Master title style</a:t>
            </a:r>
          </a:p>
        </p:txBody>
      </p:sp>
      <p:sp>
        <p:nvSpPr>
          <p:cNvPr id="10" name="TextBox 9">
            <a:extLst>
              <a:ext uri="{FF2B5EF4-FFF2-40B4-BE49-F238E27FC236}">
                <a16:creationId xmlns:a16="http://schemas.microsoft.com/office/drawing/2014/main" id="{A2A95117-7A5D-9822-B7D7-C865E4AAA22D}"/>
              </a:ext>
            </a:extLst>
          </p:cNvPr>
          <p:cNvSpPr txBox="1"/>
          <p:nvPr userDrawn="1"/>
        </p:nvSpPr>
        <p:spPr>
          <a:xfrm>
            <a:off x="360000" y="6404400"/>
            <a:ext cx="1632178" cy="276999"/>
          </a:xfrm>
          <a:prstGeom prst="rect">
            <a:avLst/>
          </a:prstGeom>
          <a:noFill/>
        </p:spPr>
        <p:txBody>
          <a:bodyPr wrap="none" lIns="90000" rtlCol="0">
            <a:spAutoFit/>
          </a:bodyPr>
          <a:lstStyle/>
          <a:p>
            <a:r>
              <a:rPr lang="en-BR" sz="1200" dirty="0">
                <a:solidFill>
                  <a:schemeClr val="bg1"/>
                </a:solidFill>
              </a:rPr>
              <a:t>Guardião Cibernético</a:t>
            </a:r>
          </a:p>
        </p:txBody>
      </p:sp>
    </p:spTree>
    <p:extLst>
      <p:ext uri="{BB962C8B-B14F-4D97-AF65-F5344CB8AC3E}">
        <p14:creationId xmlns:p14="http://schemas.microsoft.com/office/powerpoint/2010/main" val="1617354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7" name="Conector reto 6">
            <a:extLst>
              <a:ext uri="{FF2B5EF4-FFF2-40B4-BE49-F238E27FC236}">
                <a16:creationId xmlns:a16="http://schemas.microsoft.com/office/drawing/2014/main" id="{5A533359-07B7-7A4E-B509-41302FCD0212}"/>
              </a:ext>
            </a:extLst>
          </p:cNvPr>
          <p:cNvCxnSpPr/>
          <p:nvPr userDrawn="1"/>
        </p:nvCxnSpPr>
        <p:spPr>
          <a:xfrm>
            <a:off x="457200" y="1123200"/>
            <a:ext cx="8229600" cy="0"/>
          </a:xfrm>
          <a:prstGeom prst="line">
            <a:avLst/>
          </a:prstGeom>
          <a:ln w="12700"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440000"/>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5" name="Text Placeholder 4"/>
          <p:cNvSpPr>
            <a:spLocks noGrp="1"/>
          </p:cNvSpPr>
          <p:nvPr>
            <p:ph type="body" sz="quarter" idx="3"/>
          </p:nvPr>
        </p:nvSpPr>
        <p:spPr>
          <a:xfrm>
            <a:off x="4645027" y="1440000"/>
            <a:ext cx="4039200"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dirty="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9" name="Title Placeholder 1">
            <a:extLst>
              <a:ext uri="{FF2B5EF4-FFF2-40B4-BE49-F238E27FC236}">
                <a16:creationId xmlns:a16="http://schemas.microsoft.com/office/drawing/2014/main" id="{4C7FE617-9B35-4746-8DFE-06FDCE8F2E7B}"/>
              </a:ext>
            </a:extLst>
          </p:cNvPr>
          <p:cNvSpPr>
            <a:spLocks noGrp="1"/>
          </p:cNvSpPr>
          <p:nvPr>
            <p:ph type="title"/>
          </p:nvPr>
        </p:nvSpPr>
        <p:spPr bwMode="auto">
          <a:xfrm>
            <a:off x="457199" y="331200"/>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pt-BR" dirty="0"/>
              <a:t>Click to edit Master title style</a:t>
            </a:r>
          </a:p>
        </p:txBody>
      </p:sp>
      <p:sp>
        <p:nvSpPr>
          <p:cNvPr id="11" name="TextBox 10">
            <a:extLst>
              <a:ext uri="{FF2B5EF4-FFF2-40B4-BE49-F238E27FC236}">
                <a16:creationId xmlns:a16="http://schemas.microsoft.com/office/drawing/2014/main" id="{A7EC89DD-5050-3535-AAC4-AA903EB64B8C}"/>
              </a:ext>
            </a:extLst>
          </p:cNvPr>
          <p:cNvSpPr txBox="1"/>
          <p:nvPr userDrawn="1"/>
        </p:nvSpPr>
        <p:spPr>
          <a:xfrm>
            <a:off x="360000" y="6404400"/>
            <a:ext cx="1632178" cy="276999"/>
          </a:xfrm>
          <a:prstGeom prst="rect">
            <a:avLst/>
          </a:prstGeom>
          <a:noFill/>
        </p:spPr>
        <p:txBody>
          <a:bodyPr wrap="none" lIns="90000" rtlCol="0">
            <a:spAutoFit/>
          </a:bodyPr>
          <a:lstStyle/>
          <a:p>
            <a:r>
              <a:rPr lang="en-BR" sz="1200" dirty="0">
                <a:solidFill>
                  <a:schemeClr val="bg1"/>
                </a:solidFill>
              </a:rPr>
              <a:t>Guardião Cibernético</a:t>
            </a:r>
          </a:p>
        </p:txBody>
      </p:sp>
    </p:spTree>
    <p:extLst>
      <p:ext uri="{BB962C8B-B14F-4D97-AF65-F5344CB8AC3E}">
        <p14:creationId xmlns:p14="http://schemas.microsoft.com/office/powerpoint/2010/main" val="1051975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3" name="Conector reto 6">
            <a:extLst>
              <a:ext uri="{FF2B5EF4-FFF2-40B4-BE49-F238E27FC236}">
                <a16:creationId xmlns:a16="http://schemas.microsoft.com/office/drawing/2014/main" id="{8A0E9919-5195-F949-968B-C8B798A7CBDC}"/>
              </a:ext>
            </a:extLst>
          </p:cNvPr>
          <p:cNvCxnSpPr/>
          <p:nvPr userDrawn="1"/>
        </p:nvCxnSpPr>
        <p:spPr>
          <a:xfrm>
            <a:off x="457200" y="1123200"/>
            <a:ext cx="8229600" cy="0"/>
          </a:xfrm>
          <a:prstGeom prst="line">
            <a:avLst/>
          </a:prstGeom>
          <a:ln w="12700"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itle Placeholder 1">
            <a:extLst>
              <a:ext uri="{FF2B5EF4-FFF2-40B4-BE49-F238E27FC236}">
                <a16:creationId xmlns:a16="http://schemas.microsoft.com/office/drawing/2014/main" id="{830F232A-19A5-0949-88D3-38CCCD4A320C}"/>
              </a:ext>
            </a:extLst>
          </p:cNvPr>
          <p:cNvSpPr>
            <a:spLocks noGrp="1"/>
          </p:cNvSpPr>
          <p:nvPr>
            <p:ph type="title"/>
          </p:nvPr>
        </p:nvSpPr>
        <p:spPr bwMode="auto">
          <a:xfrm>
            <a:off x="457199" y="331200"/>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pt-BR" dirty="0"/>
              <a:t>Click to edit Master title style</a:t>
            </a:r>
          </a:p>
        </p:txBody>
      </p:sp>
      <p:sp>
        <p:nvSpPr>
          <p:cNvPr id="7" name="TextBox 6">
            <a:extLst>
              <a:ext uri="{FF2B5EF4-FFF2-40B4-BE49-F238E27FC236}">
                <a16:creationId xmlns:a16="http://schemas.microsoft.com/office/drawing/2014/main" id="{5BB5F31F-A8F7-E812-CE76-1FB03B4F23C4}"/>
              </a:ext>
            </a:extLst>
          </p:cNvPr>
          <p:cNvSpPr txBox="1"/>
          <p:nvPr userDrawn="1"/>
        </p:nvSpPr>
        <p:spPr>
          <a:xfrm>
            <a:off x="360000" y="6404400"/>
            <a:ext cx="1632178" cy="276999"/>
          </a:xfrm>
          <a:prstGeom prst="rect">
            <a:avLst/>
          </a:prstGeom>
          <a:noFill/>
        </p:spPr>
        <p:txBody>
          <a:bodyPr wrap="none" lIns="90000" rtlCol="0">
            <a:spAutoFit/>
          </a:bodyPr>
          <a:lstStyle/>
          <a:p>
            <a:r>
              <a:rPr lang="en-BR" sz="1200" dirty="0">
                <a:solidFill>
                  <a:schemeClr val="bg1"/>
                </a:solidFill>
              </a:rPr>
              <a:t>Guardião Cibernético</a:t>
            </a:r>
          </a:p>
        </p:txBody>
      </p:sp>
    </p:spTree>
    <p:extLst>
      <p:ext uri="{BB962C8B-B14F-4D97-AF65-F5344CB8AC3E}">
        <p14:creationId xmlns:p14="http://schemas.microsoft.com/office/powerpoint/2010/main" val="894353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956051-0EEB-E161-4EB0-343B158EABE4}"/>
              </a:ext>
            </a:extLst>
          </p:cNvPr>
          <p:cNvSpPr txBox="1"/>
          <p:nvPr userDrawn="1"/>
        </p:nvSpPr>
        <p:spPr>
          <a:xfrm>
            <a:off x="360000" y="6404400"/>
            <a:ext cx="1632178" cy="276999"/>
          </a:xfrm>
          <a:prstGeom prst="rect">
            <a:avLst/>
          </a:prstGeom>
          <a:noFill/>
        </p:spPr>
        <p:txBody>
          <a:bodyPr wrap="none" lIns="90000" rtlCol="0">
            <a:spAutoFit/>
          </a:bodyPr>
          <a:lstStyle/>
          <a:p>
            <a:r>
              <a:rPr lang="en-BR" sz="1200" dirty="0">
                <a:solidFill>
                  <a:schemeClr val="bg1"/>
                </a:solidFill>
              </a:rPr>
              <a:t>Guardião Cibernético</a:t>
            </a:r>
          </a:p>
        </p:txBody>
      </p:sp>
    </p:spTree>
    <p:extLst>
      <p:ext uri="{BB962C8B-B14F-4D97-AF65-F5344CB8AC3E}">
        <p14:creationId xmlns:p14="http://schemas.microsoft.com/office/powerpoint/2010/main" val="3295059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6" y="836711"/>
            <a:ext cx="3008313" cy="1162051"/>
          </a:xfrm>
        </p:spPr>
        <p:txBody>
          <a:bodyPr/>
          <a:lstStyle>
            <a:lvl1pPr algn="l">
              <a:defRPr sz="2000" b="1"/>
            </a:lvl1pPr>
          </a:lstStyle>
          <a:p>
            <a:r>
              <a:rPr lang="x-none" dirty="0"/>
              <a:t>Click to edit Master title style</a:t>
            </a:r>
            <a:endParaRPr lang="en-US" dirty="0"/>
          </a:p>
        </p:txBody>
      </p:sp>
      <p:sp>
        <p:nvSpPr>
          <p:cNvPr id="3" name="Content Placeholder 2"/>
          <p:cNvSpPr>
            <a:spLocks noGrp="1"/>
          </p:cNvSpPr>
          <p:nvPr>
            <p:ph idx="1"/>
          </p:nvPr>
        </p:nvSpPr>
        <p:spPr>
          <a:xfrm>
            <a:off x="3575050" y="836712"/>
            <a:ext cx="5111750" cy="5112568"/>
          </a:xfrm>
        </p:spPr>
        <p:txBody>
          <a:bodyPr/>
          <a:lstStyle>
            <a:lvl1pPr>
              <a:defRPr sz="22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4" name="Text Placeholder 3"/>
          <p:cNvSpPr>
            <a:spLocks noGrp="1"/>
          </p:cNvSpPr>
          <p:nvPr>
            <p:ph type="body" sz="half" idx="2"/>
          </p:nvPr>
        </p:nvSpPr>
        <p:spPr>
          <a:xfrm>
            <a:off x="457202" y="1988840"/>
            <a:ext cx="3008313" cy="39604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7" name="TextBox 6">
            <a:extLst>
              <a:ext uri="{FF2B5EF4-FFF2-40B4-BE49-F238E27FC236}">
                <a16:creationId xmlns:a16="http://schemas.microsoft.com/office/drawing/2014/main" id="{1E39D834-095B-32DD-6594-3071FDDBB117}"/>
              </a:ext>
            </a:extLst>
          </p:cNvPr>
          <p:cNvSpPr txBox="1"/>
          <p:nvPr userDrawn="1"/>
        </p:nvSpPr>
        <p:spPr>
          <a:xfrm>
            <a:off x="360000" y="6404400"/>
            <a:ext cx="1632178" cy="276999"/>
          </a:xfrm>
          <a:prstGeom prst="rect">
            <a:avLst/>
          </a:prstGeom>
          <a:noFill/>
        </p:spPr>
        <p:txBody>
          <a:bodyPr wrap="none" lIns="90000" rtlCol="0">
            <a:spAutoFit/>
          </a:bodyPr>
          <a:lstStyle/>
          <a:p>
            <a:r>
              <a:rPr lang="en-BR" sz="1200" dirty="0">
                <a:solidFill>
                  <a:schemeClr val="bg1"/>
                </a:solidFill>
              </a:rPr>
              <a:t>Guardião Cibernético</a:t>
            </a:r>
          </a:p>
        </p:txBody>
      </p:sp>
    </p:spTree>
    <p:extLst>
      <p:ext uri="{BB962C8B-B14F-4D97-AF65-F5344CB8AC3E}">
        <p14:creationId xmlns:p14="http://schemas.microsoft.com/office/powerpoint/2010/main" val="1618915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118AD6D-0F2B-4240-B1CE-CD566C858F64}"/>
              </a:ext>
            </a:extLst>
          </p:cNvPr>
          <p:cNvSpPr>
            <a:spLocks noGrp="1"/>
          </p:cNvSpPr>
          <p:nvPr>
            <p:ph type="title"/>
          </p:nvPr>
        </p:nvSpPr>
        <p:spPr bwMode="auto">
          <a:xfrm>
            <a:off x="457199" y="331200"/>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pt-BR" dirty="0"/>
              <a:t>Click to edit Master title style</a:t>
            </a:r>
          </a:p>
        </p:txBody>
      </p:sp>
      <p:sp>
        <p:nvSpPr>
          <p:cNvPr id="1027" name="Text Placeholder 2">
            <a:extLst>
              <a:ext uri="{FF2B5EF4-FFF2-40B4-BE49-F238E27FC236}">
                <a16:creationId xmlns:a16="http://schemas.microsoft.com/office/drawing/2014/main" id="{2A97F4AD-B624-714D-99B0-C3E92B2A49F2}"/>
              </a:ext>
            </a:extLst>
          </p:cNvPr>
          <p:cNvSpPr>
            <a:spLocks noGrp="1"/>
          </p:cNvSpPr>
          <p:nvPr>
            <p:ph type="body" idx="1"/>
          </p:nvPr>
        </p:nvSpPr>
        <p:spPr bwMode="auto">
          <a:xfrm>
            <a:off x="457200" y="1440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pt-BR" dirty="0"/>
              <a:t>Click to edit Master text styles</a:t>
            </a:r>
          </a:p>
          <a:p>
            <a:pPr lvl="1"/>
            <a:r>
              <a:rPr lang="en-US" altLang="pt-BR" dirty="0"/>
              <a:t>Second level</a:t>
            </a:r>
          </a:p>
          <a:p>
            <a:pPr lvl="2"/>
            <a:r>
              <a:rPr lang="en-US" altLang="pt-BR" dirty="0"/>
              <a:t>Third level</a:t>
            </a:r>
          </a:p>
          <a:p>
            <a:pPr lvl="3"/>
            <a:r>
              <a:rPr lang="en-US" altLang="pt-BR" dirty="0"/>
              <a:t>Fourth level</a:t>
            </a:r>
          </a:p>
          <a:p>
            <a:pPr lvl="4"/>
            <a:r>
              <a:rPr lang="en-US" altLang="pt-BR" dirty="0"/>
              <a:t>Fifth level</a:t>
            </a:r>
          </a:p>
        </p:txBody>
      </p:sp>
    </p:spTree>
  </p:cSld>
  <p:clrMap bg1="lt1" tx1="dk1" bg2="lt2" tx2="dk2" accent1="accent1" accent2="accent2" accent3="accent3" accent4="accent4" accent5="accent5" accent6="accent6" hlink="hlink" folHlink="folHlink"/>
  <p:sldLayoutIdLst>
    <p:sldLayoutId id="2147484248" r:id="rId1"/>
    <p:sldLayoutId id="2147484249" r:id="rId2"/>
    <p:sldLayoutId id="2147484255" r:id="rId3"/>
    <p:sldLayoutId id="2147484250" r:id="rId4"/>
    <p:sldLayoutId id="2147484256" r:id="rId5"/>
    <p:sldLayoutId id="2147484257" r:id="rId6"/>
    <p:sldLayoutId id="2147484258" r:id="rId7"/>
    <p:sldLayoutId id="2147484251" r:id="rId8"/>
    <p:sldLayoutId id="2147484252" r:id="rId9"/>
    <p:sldLayoutId id="2147484253" r:id="rId10"/>
    <p:sldLayoutId id="2147484260" r:id="rId11"/>
  </p:sldLayoutIdLst>
  <p:hf sldNum="0" hdr="0" ftr="0" dt="0"/>
  <p:txStyles>
    <p:titleStyle>
      <a:lvl1pPr algn="l" defTabSz="457200" rtl="0" eaLnBrk="0" fontAlgn="base" hangingPunct="0">
        <a:spcBef>
          <a:spcPct val="0"/>
        </a:spcBef>
        <a:spcAft>
          <a:spcPct val="0"/>
        </a:spcAft>
        <a:defRPr lang="x-none" sz="2400" b="1" kern="1200" dirty="0">
          <a:solidFill>
            <a:schemeClr val="accent1"/>
          </a:solidFill>
          <a:latin typeface="Arial Black"/>
          <a:ea typeface="ＭＳ Ｐゴシック" charset="0"/>
          <a:cs typeface="Arial Black"/>
        </a:defRPr>
      </a:lvl1pPr>
      <a:lvl2pPr algn="l" defTabSz="457200" rtl="0" eaLnBrk="0" fontAlgn="base" hangingPunct="0">
        <a:spcBef>
          <a:spcPct val="0"/>
        </a:spcBef>
        <a:spcAft>
          <a:spcPct val="0"/>
        </a:spcAft>
        <a:defRPr sz="2400" b="1">
          <a:solidFill>
            <a:srgbClr val="DC742F"/>
          </a:solidFill>
          <a:latin typeface="Arial Black" charset="0"/>
          <a:ea typeface="ＭＳ Ｐゴシック" charset="0"/>
        </a:defRPr>
      </a:lvl2pPr>
      <a:lvl3pPr algn="l" defTabSz="457200" rtl="0" eaLnBrk="0" fontAlgn="base" hangingPunct="0">
        <a:spcBef>
          <a:spcPct val="0"/>
        </a:spcBef>
        <a:spcAft>
          <a:spcPct val="0"/>
        </a:spcAft>
        <a:defRPr sz="2400" b="1">
          <a:solidFill>
            <a:srgbClr val="DC742F"/>
          </a:solidFill>
          <a:latin typeface="Arial Black" charset="0"/>
          <a:ea typeface="ＭＳ Ｐゴシック" charset="0"/>
        </a:defRPr>
      </a:lvl3pPr>
      <a:lvl4pPr algn="l" defTabSz="457200" rtl="0" eaLnBrk="0" fontAlgn="base" hangingPunct="0">
        <a:spcBef>
          <a:spcPct val="0"/>
        </a:spcBef>
        <a:spcAft>
          <a:spcPct val="0"/>
        </a:spcAft>
        <a:defRPr sz="2400" b="1">
          <a:solidFill>
            <a:srgbClr val="DC742F"/>
          </a:solidFill>
          <a:latin typeface="Arial Black" charset="0"/>
          <a:ea typeface="ＭＳ Ｐゴシック" charset="0"/>
        </a:defRPr>
      </a:lvl4pPr>
      <a:lvl5pPr algn="l" defTabSz="457200" rtl="0" eaLnBrk="0" fontAlgn="base" hangingPunct="0">
        <a:spcBef>
          <a:spcPct val="0"/>
        </a:spcBef>
        <a:spcAft>
          <a:spcPct val="0"/>
        </a:spcAft>
        <a:defRPr sz="2400" b="1">
          <a:solidFill>
            <a:srgbClr val="DC742F"/>
          </a:solidFill>
          <a:latin typeface="Arial Black" charset="0"/>
          <a:ea typeface="ＭＳ Ｐゴシック" charset="0"/>
        </a:defRPr>
      </a:lvl5pPr>
      <a:lvl6pPr marL="457200" algn="l" defTabSz="457200" rtl="0" fontAlgn="base">
        <a:spcBef>
          <a:spcPct val="0"/>
        </a:spcBef>
        <a:spcAft>
          <a:spcPct val="0"/>
        </a:spcAft>
        <a:defRPr sz="2400" b="1">
          <a:solidFill>
            <a:srgbClr val="669900"/>
          </a:solidFill>
          <a:latin typeface="Arial" charset="0"/>
          <a:ea typeface="ＭＳ Ｐゴシック" charset="0"/>
        </a:defRPr>
      </a:lvl6pPr>
      <a:lvl7pPr marL="914400" algn="l" defTabSz="457200" rtl="0" fontAlgn="base">
        <a:spcBef>
          <a:spcPct val="0"/>
        </a:spcBef>
        <a:spcAft>
          <a:spcPct val="0"/>
        </a:spcAft>
        <a:defRPr sz="2400" b="1">
          <a:solidFill>
            <a:srgbClr val="669900"/>
          </a:solidFill>
          <a:latin typeface="Arial" charset="0"/>
          <a:ea typeface="ＭＳ Ｐゴシック" charset="0"/>
        </a:defRPr>
      </a:lvl7pPr>
      <a:lvl8pPr marL="1371600" algn="l" defTabSz="457200" rtl="0" fontAlgn="base">
        <a:spcBef>
          <a:spcPct val="0"/>
        </a:spcBef>
        <a:spcAft>
          <a:spcPct val="0"/>
        </a:spcAft>
        <a:defRPr sz="2400" b="1">
          <a:solidFill>
            <a:srgbClr val="669900"/>
          </a:solidFill>
          <a:latin typeface="Arial" charset="0"/>
          <a:ea typeface="ＭＳ Ｐゴシック" charset="0"/>
        </a:defRPr>
      </a:lvl8pPr>
      <a:lvl9pPr marL="1828800" algn="l" defTabSz="457200" rtl="0" fontAlgn="base">
        <a:spcBef>
          <a:spcPct val="0"/>
        </a:spcBef>
        <a:spcAft>
          <a:spcPct val="0"/>
        </a:spcAft>
        <a:defRPr sz="2400" b="1">
          <a:solidFill>
            <a:srgbClr val="669900"/>
          </a:solidFill>
          <a:latin typeface="Arial" charset="0"/>
          <a:ea typeface="ＭＳ Ｐゴシック" charset="0"/>
        </a:defRPr>
      </a:lvl9pPr>
    </p:titleStyle>
    <p:bodyStyle>
      <a:lvl1pPr marL="342900" indent="-342900" algn="l" defTabSz="457200" rtl="0" eaLnBrk="0" fontAlgn="base" hangingPunct="0">
        <a:spcBef>
          <a:spcPts val="600"/>
        </a:spcBef>
        <a:spcAft>
          <a:spcPct val="0"/>
        </a:spcAft>
        <a:buFont typeface="Arial" panose="020B0604020202020204" pitchFamily="34" charset="0"/>
        <a:buChar char="•"/>
        <a:defRPr sz="2200" b="1" kern="1200">
          <a:solidFill>
            <a:schemeClr val="tx1"/>
          </a:solidFill>
          <a:latin typeface="Arial"/>
          <a:ea typeface="ＭＳ Ｐゴシック" charset="0"/>
          <a:cs typeface="Arial"/>
        </a:defRPr>
      </a:lvl1pPr>
      <a:lvl2pPr marL="742950" indent="-285750" algn="l" defTabSz="457200" rtl="0" eaLnBrk="0" fontAlgn="base" hangingPunct="0">
        <a:spcBef>
          <a:spcPts val="600"/>
        </a:spcBef>
        <a:spcAft>
          <a:spcPct val="0"/>
        </a:spcAft>
        <a:buFont typeface="Arial" panose="020B0604020202020204" pitchFamily="34" charset="0"/>
        <a:buChar char="–"/>
        <a:defRPr sz="2000" b="1" kern="1200">
          <a:solidFill>
            <a:schemeClr val="tx1"/>
          </a:solidFill>
          <a:latin typeface="Arial"/>
          <a:ea typeface="ＭＳ Ｐゴシック" charset="0"/>
          <a:cs typeface="Arial"/>
        </a:defRPr>
      </a:lvl2pPr>
      <a:lvl3pPr marL="1143000" indent="-228600" algn="l" defTabSz="457200" rtl="0" eaLnBrk="0" fontAlgn="base" hangingPunct="0">
        <a:spcBef>
          <a:spcPts val="600"/>
        </a:spcBef>
        <a:spcAft>
          <a:spcPct val="0"/>
        </a:spcAft>
        <a:buFont typeface="Arial" panose="020B0604020202020204" pitchFamily="34" charset="0"/>
        <a:buChar char="•"/>
        <a:defRPr b="0" kern="1200">
          <a:solidFill>
            <a:schemeClr val="tx1"/>
          </a:solidFill>
          <a:latin typeface="Arial"/>
          <a:ea typeface="ＭＳ Ｐゴシック" charset="0"/>
          <a:cs typeface="Arial"/>
        </a:defRPr>
      </a:lvl3pPr>
      <a:lvl4pPr marL="1600200" indent="-228600" algn="l" defTabSz="457200" rtl="0" eaLnBrk="0" fontAlgn="base" hangingPunct="0">
        <a:spcBef>
          <a:spcPts val="600"/>
        </a:spcBef>
        <a:spcAft>
          <a:spcPct val="0"/>
        </a:spcAft>
        <a:buFont typeface="Arial" panose="020B0604020202020204" pitchFamily="34" charset="0"/>
        <a:buChar char="–"/>
        <a:defRPr sz="1600" b="0" kern="1200">
          <a:solidFill>
            <a:schemeClr val="tx1"/>
          </a:solidFill>
          <a:latin typeface="Arial"/>
          <a:ea typeface="ＭＳ Ｐゴシック" charset="0"/>
          <a:cs typeface="Arial"/>
        </a:defRPr>
      </a:lvl4pPr>
      <a:lvl5pPr marL="2057400" indent="-228600" algn="l" defTabSz="457200" rtl="0" eaLnBrk="0" fontAlgn="base" hangingPunct="0">
        <a:spcBef>
          <a:spcPts val="600"/>
        </a:spcBef>
        <a:spcAft>
          <a:spcPct val="0"/>
        </a:spcAft>
        <a:buFont typeface="Arial" panose="020B0604020202020204" pitchFamily="34" charset="0"/>
        <a:buChar char="»"/>
        <a:defRPr sz="1600" b="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gov.br/anpd/pt-br/legislacao"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www.gov.br/anpd/pt-br/canais_atendimento"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cartilha.cert.br/"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hyperlink" Target="https://twitter.com/certbr" TargetMode="External"/><Relationship Id="rId4" Type="http://schemas.openxmlformats.org/officeDocument/2006/relationships/hyperlink" Target="https://internetsegura.br/"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cartilha.cert.br/guardiao/" TargetMode="External"/><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4">
            <a:extLst>
              <a:ext uri="{FF2B5EF4-FFF2-40B4-BE49-F238E27FC236}">
                <a16:creationId xmlns:a16="http://schemas.microsoft.com/office/drawing/2014/main" id="{58B32FA6-B775-9A4E-A023-100D8CFA6294}"/>
              </a:ext>
            </a:extLst>
          </p:cNvPr>
          <p:cNvSpPr txBox="1"/>
          <p:nvPr/>
        </p:nvSpPr>
        <p:spPr>
          <a:xfrm>
            <a:off x="5148064" y="5445224"/>
            <a:ext cx="3583777" cy="746358"/>
          </a:xfrm>
          <a:prstGeom prst="rect">
            <a:avLst/>
          </a:prstGeom>
          <a:noFill/>
        </p:spPr>
        <p:txBody>
          <a:bodyPr wrap="square" rtlCol="0">
            <a:spAutoFit/>
          </a:bodyPr>
          <a:lstStyle/>
          <a:p>
            <a:pPr>
              <a:lnSpc>
                <a:spcPts val="1700"/>
              </a:lnSpc>
            </a:pPr>
            <a:r>
              <a:rPr lang="pt-BR" altLang="pt-BR" sz="1600" i="1" dirty="0">
                <a:solidFill>
                  <a:schemeClr val="accent2"/>
                </a:solidFill>
                <a:latin typeface="Arial" panose="020B0604020202020204" pitchFamily="34" charset="0"/>
                <a:cs typeface="Arial" panose="020B0604020202020204" pitchFamily="34" charset="0"/>
              </a:rPr>
              <a:t>&lt;Nome do Palestrante&gt;</a:t>
            </a:r>
          </a:p>
          <a:p>
            <a:pPr>
              <a:lnSpc>
                <a:spcPts val="1700"/>
              </a:lnSpc>
            </a:pPr>
            <a:r>
              <a:rPr lang="pt-BR" altLang="pt-BR" sz="1600" i="1" dirty="0">
                <a:solidFill>
                  <a:schemeClr val="accent2"/>
                </a:solidFill>
                <a:latin typeface="Arial" panose="020B0604020202020204" pitchFamily="34" charset="0"/>
                <a:cs typeface="Arial" panose="020B0604020202020204" pitchFamily="34" charset="0"/>
              </a:rPr>
              <a:t>&lt;Instituição&gt;</a:t>
            </a:r>
          </a:p>
          <a:p>
            <a:pPr>
              <a:lnSpc>
                <a:spcPts val="1700"/>
              </a:lnSpc>
            </a:pPr>
            <a:r>
              <a:rPr lang="pt-BR" altLang="pt-BR" sz="1600" i="1" dirty="0">
                <a:solidFill>
                  <a:schemeClr val="accent2"/>
                </a:solidFill>
                <a:latin typeface="Arial" panose="020B0604020202020204" pitchFamily="34" charset="0"/>
                <a:cs typeface="Arial" panose="020B0604020202020204" pitchFamily="34" charset="0"/>
              </a:rPr>
              <a:t>&lt;e-mail&gt;</a:t>
            </a:r>
          </a:p>
        </p:txBody>
      </p:sp>
      <p:sp>
        <p:nvSpPr>
          <p:cNvPr id="2" name="Title 1">
            <a:extLst>
              <a:ext uri="{FF2B5EF4-FFF2-40B4-BE49-F238E27FC236}">
                <a16:creationId xmlns:a16="http://schemas.microsoft.com/office/drawing/2014/main" id="{033B490D-ABC5-167E-2A67-BA513CEAE903}"/>
              </a:ext>
            </a:extLst>
          </p:cNvPr>
          <p:cNvSpPr>
            <a:spLocks noGrp="1"/>
          </p:cNvSpPr>
          <p:nvPr>
            <p:ph type="title"/>
          </p:nvPr>
        </p:nvSpPr>
        <p:spPr>
          <a:xfrm>
            <a:off x="5148064" y="1196752"/>
            <a:ext cx="3960440" cy="4140176"/>
          </a:xfrm>
        </p:spPr>
        <p:txBody>
          <a:bodyPr/>
          <a:lstStyle/>
          <a:p>
            <a:pPr>
              <a:lnSpc>
                <a:spcPct val="130000"/>
              </a:lnSpc>
            </a:pPr>
            <a:r>
              <a:rPr lang="en-BR" sz="3600" dirty="0"/>
              <a:t>Proteja os Seus Dados</a:t>
            </a:r>
            <a:br>
              <a:rPr lang="en-BR" sz="3600" dirty="0"/>
            </a:br>
            <a:r>
              <a:rPr lang="en-BR" sz="3600" dirty="0"/>
              <a:t>e os da </a:t>
            </a:r>
            <a:br>
              <a:rPr lang="en-BR" sz="3600" dirty="0"/>
            </a:br>
            <a:r>
              <a:rPr lang="en-BR" sz="3600" dirty="0"/>
              <a:t>sua empresa</a:t>
            </a:r>
          </a:p>
        </p:txBody>
      </p:sp>
    </p:spTree>
    <p:extLst>
      <p:ext uri="{BB962C8B-B14F-4D97-AF65-F5344CB8AC3E}">
        <p14:creationId xmlns:p14="http://schemas.microsoft.com/office/powerpoint/2010/main" val="1080699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AD95D3-187A-B141-8FE2-1211E7DC179B}"/>
              </a:ext>
            </a:extLst>
          </p:cNvPr>
          <p:cNvSpPr>
            <a:spLocks noGrp="1"/>
          </p:cNvSpPr>
          <p:nvPr>
            <p:ph idx="1"/>
          </p:nvPr>
        </p:nvSpPr>
        <p:spPr/>
        <p:txBody>
          <a:bodyPr/>
          <a:lstStyle/>
          <a:p>
            <a:pPr lvl="0"/>
            <a:r>
              <a:rPr lang="pt-BR" dirty="0"/>
              <a:t>Seus dados podem ser usados:</a:t>
            </a:r>
            <a:endParaRPr lang="en-BR" dirty="0"/>
          </a:p>
          <a:p>
            <a:pPr lvl="1"/>
            <a:r>
              <a:rPr lang="pt-BR" dirty="0"/>
              <a:t>para adivinhar suas senhas e responder perguntas de segurança</a:t>
            </a:r>
            <a:endParaRPr lang="en-BR" dirty="0"/>
          </a:p>
        </p:txBody>
      </p:sp>
      <p:sp>
        <p:nvSpPr>
          <p:cNvPr id="3" name="Title 2">
            <a:extLst>
              <a:ext uri="{FF2B5EF4-FFF2-40B4-BE49-F238E27FC236}">
                <a16:creationId xmlns:a16="http://schemas.microsoft.com/office/drawing/2014/main" id="{5CD1C8BF-719E-334B-B622-213964AB14EC}"/>
              </a:ext>
            </a:extLst>
          </p:cNvPr>
          <p:cNvSpPr>
            <a:spLocks noGrp="1"/>
          </p:cNvSpPr>
          <p:nvPr>
            <p:ph type="title"/>
          </p:nvPr>
        </p:nvSpPr>
        <p:spPr/>
        <p:txBody>
          <a:bodyPr/>
          <a:lstStyle/>
          <a:p>
            <a:r>
              <a:rPr lang="pt-BR" dirty="0"/>
              <a:t>Invasão de contas e golpes</a:t>
            </a:r>
          </a:p>
        </p:txBody>
      </p:sp>
      <p:pic>
        <p:nvPicPr>
          <p:cNvPr id="4" name="Picture 3">
            <a:extLst>
              <a:ext uri="{FF2B5EF4-FFF2-40B4-BE49-F238E27FC236}">
                <a16:creationId xmlns:a16="http://schemas.microsoft.com/office/drawing/2014/main" id="{080FF6F3-DD7D-A448-BC96-456F1AEB77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00780" y="2852936"/>
            <a:ext cx="4607936" cy="3207783"/>
          </a:xfrm>
          <a:prstGeom prst="rect">
            <a:avLst/>
          </a:prstGeom>
        </p:spPr>
      </p:pic>
      <p:sp>
        <p:nvSpPr>
          <p:cNvPr id="5" name="Content Placeholder 1">
            <a:extLst>
              <a:ext uri="{FF2B5EF4-FFF2-40B4-BE49-F238E27FC236}">
                <a16:creationId xmlns:a16="http://schemas.microsoft.com/office/drawing/2014/main" id="{5E82701A-120C-C346-9248-83B27BAA6DC8}"/>
              </a:ext>
            </a:extLst>
          </p:cNvPr>
          <p:cNvSpPr txBox="1">
            <a:spLocks/>
          </p:cNvSpPr>
          <p:nvPr/>
        </p:nvSpPr>
        <p:spPr bwMode="auto">
          <a:xfrm>
            <a:off x="457199" y="2562087"/>
            <a:ext cx="5001904" cy="17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lnSpc>
                <a:spcPct val="100000"/>
              </a:lnSpc>
              <a:spcBef>
                <a:spcPts val="600"/>
              </a:spcBef>
              <a:spcAft>
                <a:spcPct val="0"/>
              </a:spcAft>
              <a:buFont typeface="Arial" panose="020B0604020202020204" pitchFamily="34" charset="0"/>
              <a:buChar char="•"/>
              <a:defRPr sz="2000" b="1" kern="1200">
                <a:solidFill>
                  <a:schemeClr val="tx1"/>
                </a:solidFill>
                <a:latin typeface="Arial"/>
                <a:ea typeface="ＭＳ Ｐゴシック" charset="0"/>
                <a:cs typeface="Arial"/>
              </a:defRPr>
            </a:lvl1pPr>
            <a:lvl2pPr marL="742950" indent="-285750" algn="l" defTabSz="457200" rtl="0" eaLnBrk="0" fontAlgn="base" hangingPunct="0">
              <a:spcBef>
                <a:spcPts val="600"/>
              </a:spcBef>
              <a:spcAft>
                <a:spcPct val="0"/>
              </a:spcAft>
              <a:buFont typeface="Arial" panose="020B0604020202020204" pitchFamily="34" charset="0"/>
              <a:buChar char="–"/>
              <a:defRPr b="1" kern="1200">
                <a:solidFill>
                  <a:schemeClr val="tx1"/>
                </a:solidFill>
                <a:latin typeface="Arial"/>
                <a:ea typeface="ＭＳ Ｐゴシック" charset="0"/>
                <a:cs typeface="Arial"/>
              </a:defRPr>
            </a:lvl2pPr>
            <a:lvl3pPr marL="1143000" indent="-228600" algn="l" defTabSz="457200" rtl="0" eaLnBrk="0" fontAlgn="base" hangingPunct="0">
              <a:spcBef>
                <a:spcPts val="600"/>
              </a:spcBef>
              <a:spcAft>
                <a:spcPct val="0"/>
              </a:spcAft>
              <a:buFont typeface="Arial" panose="020B0604020202020204" pitchFamily="34" charset="0"/>
              <a:buChar char="•"/>
              <a:defRPr sz="1800" kern="1200">
                <a:solidFill>
                  <a:schemeClr val="tx1"/>
                </a:solidFill>
                <a:latin typeface="Arial"/>
                <a:ea typeface="ＭＳ Ｐゴシック" charset="0"/>
                <a:cs typeface="Arial"/>
              </a:defRPr>
            </a:lvl3pPr>
            <a:lvl4pPr marL="1600200" indent="-228600" algn="l" defTabSz="457200" rtl="0" eaLnBrk="0" fontAlgn="base" hangingPunct="0">
              <a:spcBef>
                <a:spcPts val="6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4pPr>
            <a:lvl5pPr marL="2057400" indent="-228600" algn="l" defTabSz="457200" rtl="0" eaLnBrk="0" fontAlgn="base" hangingPunct="0">
              <a:spcBef>
                <a:spcPts val="6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pt-BR" sz="2000" dirty="0"/>
              <a:t>em tentativas de golpes, como:</a:t>
            </a:r>
          </a:p>
          <a:p>
            <a:pPr lvl="2"/>
            <a:r>
              <a:rPr lang="pt-BR" i="1" dirty="0"/>
              <a:t>phishing</a:t>
            </a:r>
            <a:r>
              <a:rPr lang="pt-BR" dirty="0"/>
              <a:t> direcionado e personalizado (</a:t>
            </a:r>
            <a:r>
              <a:rPr lang="pt-BR" i="1" dirty="0"/>
              <a:t>spear phishing</a:t>
            </a:r>
            <a:r>
              <a:rPr lang="pt-BR" dirty="0"/>
              <a:t>)</a:t>
            </a:r>
            <a:endParaRPr lang="en-BR" dirty="0"/>
          </a:p>
          <a:p>
            <a:pPr lvl="2"/>
            <a:r>
              <a:rPr lang="pt-BR" dirty="0"/>
              <a:t>furto de identidade</a:t>
            </a:r>
          </a:p>
          <a:p>
            <a:pPr lvl="2"/>
            <a:r>
              <a:rPr lang="pt-BR" dirty="0"/>
              <a:t>extorsão</a:t>
            </a:r>
          </a:p>
        </p:txBody>
      </p:sp>
    </p:spTree>
    <p:extLst>
      <p:ext uri="{BB962C8B-B14F-4D97-AF65-F5344CB8AC3E}">
        <p14:creationId xmlns:p14="http://schemas.microsoft.com/office/powerpoint/2010/main" val="1460966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CA3050-2849-2544-95C6-812BAA2871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9787" y="3219464"/>
            <a:ext cx="4688717" cy="2945840"/>
          </a:xfrm>
          <a:prstGeom prst="rect">
            <a:avLst/>
          </a:prstGeom>
        </p:spPr>
      </p:pic>
      <p:sp>
        <p:nvSpPr>
          <p:cNvPr id="2" name="Content Placeholder 1">
            <a:extLst>
              <a:ext uri="{FF2B5EF4-FFF2-40B4-BE49-F238E27FC236}">
                <a16:creationId xmlns:a16="http://schemas.microsoft.com/office/drawing/2014/main" id="{CCAD95D3-187A-B141-8FE2-1211E7DC179B}"/>
              </a:ext>
            </a:extLst>
          </p:cNvPr>
          <p:cNvSpPr>
            <a:spLocks noGrp="1"/>
          </p:cNvSpPr>
          <p:nvPr>
            <p:ph idx="1"/>
          </p:nvPr>
        </p:nvSpPr>
        <p:spPr/>
        <p:txBody>
          <a:bodyPr/>
          <a:lstStyle/>
          <a:p>
            <a:pPr lvl="0"/>
            <a:r>
              <a:rPr lang="pt-BR" dirty="0"/>
              <a:t>Muitos aplicativos e </a:t>
            </a:r>
            <a:r>
              <a:rPr lang="pt-BR" i="1" dirty="0"/>
              <a:t>sites</a:t>
            </a:r>
            <a:r>
              <a:rPr lang="pt-BR" dirty="0"/>
              <a:t> coletam dados extras sem o seu conhecimento e os utilizam para a elaboração de perfis de comportamento (</a:t>
            </a:r>
            <a:r>
              <a:rPr lang="pt-BR" i="1" dirty="0"/>
              <a:t>profiling</a:t>
            </a:r>
            <a:r>
              <a:rPr lang="pt-BR" dirty="0"/>
              <a:t>)</a:t>
            </a:r>
          </a:p>
          <a:p>
            <a:pPr lvl="0"/>
            <a:r>
              <a:rPr lang="pt-BR" dirty="0"/>
              <a:t>Seu perfil pode, então, ser usado sem o seu consentimento:</a:t>
            </a:r>
          </a:p>
          <a:p>
            <a:pPr lvl="1"/>
            <a:r>
              <a:rPr lang="pt-BR" dirty="0"/>
              <a:t>de forma discriminatória</a:t>
            </a:r>
          </a:p>
          <a:p>
            <a:pPr lvl="1"/>
            <a:r>
              <a:rPr lang="pt-BR" dirty="0"/>
              <a:t>para fins como propagandas</a:t>
            </a:r>
            <a:endParaRPr lang="en-BR" dirty="0"/>
          </a:p>
        </p:txBody>
      </p:sp>
      <p:sp>
        <p:nvSpPr>
          <p:cNvPr id="3" name="Title 2">
            <a:extLst>
              <a:ext uri="{FF2B5EF4-FFF2-40B4-BE49-F238E27FC236}">
                <a16:creationId xmlns:a16="http://schemas.microsoft.com/office/drawing/2014/main" id="{5CD1C8BF-719E-334B-B622-213964AB14EC}"/>
              </a:ext>
            </a:extLst>
          </p:cNvPr>
          <p:cNvSpPr>
            <a:spLocks noGrp="1"/>
          </p:cNvSpPr>
          <p:nvPr>
            <p:ph type="title"/>
          </p:nvPr>
        </p:nvSpPr>
        <p:spPr/>
        <p:txBody>
          <a:bodyPr/>
          <a:lstStyle/>
          <a:p>
            <a:r>
              <a:rPr lang="pt-BR" dirty="0"/>
              <a:t>Coleta excessiva</a:t>
            </a:r>
          </a:p>
        </p:txBody>
      </p:sp>
    </p:spTree>
    <p:extLst>
      <p:ext uri="{BB962C8B-B14F-4D97-AF65-F5344CB8AC3E}">
        <p14:creationId xmlns:p14="http://schemas.microsoft.com/office/powerpoint/2010/main" val="2305823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992FF84E-B96A-AD45-AED1-4455278FC9C3}"/>
              </a:ext>
            </a:extLst>
          </p:cNvPr>
          <p:cNvSpPr>
            <a:spLocks noGrp="1"/>
          </p:cNvSpPr>
          <p:nvPr>
            <p:ph type="ctrTitle"/>
          </p:nvPr>
        </p:nvSpPr>
        <p:spPr>
          <a:xfrm>
            <a:off x="705255" y="763200"/>
            <a:ext cx="7772400" cy="1224136"/>
          </a:xfrm>
        </p:spPr>
        <p:txBody>
          <a:bodyPr/>
          <a:lstStyle/>
          <a:p>
            <a:r>
              <a:rPr lang="pt-BR" altLang="pt-BR" noProof="0" dirty="0"/>
              <a:t>Como </a:t>
            </a:r>
            <a:br>
              <a:rPr lang="pt-BR" altLang="pt-BR" noProof="0" dirty="0"/>
            </a:br>
            <a:r>
              <a:rPr lang="pt-BR" altLang="pt-BR" noProof="0" dirty="0"/>
              <a:t>se prevenir</a:t>
            </a:r>
            <a:endParaRPr lang="pt-BR" altLang="pt-BR" i="1" noProof="0" dirty="0"/>
          </a:p>
        </p:txBody>
      </p:sp>
      <p:pic>
        <p:nvPicPr>
          <p:cNvPr id="26626" name="Picture 3">
            <a:extLst>
              <a:ext uri="{FF2B5EF4-FFF2-40B4-BE49-F238E27FC236}">
                <a16:creationId xmlns:a16="http://schemas.microsoft.com/office/drawing/2014/main" id="{27F35A7F-BBA5-C841-AB8B-4CB084FC28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1821683" y="2144684"/>
            <a:ext cx="5539543" cy="395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980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9120325-D074-DEB8-D1CC-E71E17160028}"/>
              </a:ext>
            </a:extLst>
          </p:cNvPr>
          <p:cNvSpPr>
            <a:spLocks noGrp="1"/>
          </p:cNvSpPr>
          <p:nvPr>
            <p:ph type="body" idx="1"/>
          </p:nvPr>
        </p:nvSpPr>
        <p:spPr>
          <a:xfrm>
            <a:off x="457199" y="1440001"/>
            <a:ext cx="8229599" cy="777875"/>
          </a:xfrm>
        </p:spPr>
        <p:txBody>
          <a:bodyPr/>
          <a:lstStyle/>
          <a:p>
            <a:r>
              <a:rPr lang="pt-BR" sz="2000" dirty="0"/>
              <a:t>Nos próximos </a:t>
            </a:r>
            <a:r>
              <a:rPr lang="pt-BR" sz="2000" i="1" dirty="0"/>
              <a:t>slides</a:t>
            </a:r>
            <a:r>
              <a:rPr lang="pt-BR" sz="2000" dirty="0"/>
              <a:t> veremos dicas sobre vários aspectos que podem prevenir a perda e o vazamento de dados.</a:t>
            </a:r>
          </a:p>
        </p:txBody>
      </p:sp>
      <p:sp>
        <p:nvSpPr>
          <p:cNvPr id="6" name="Content Placeholder 5">
            <a:extLst>
              <a:ext uri="{FF2B5EF4-FFF2-40B4-BE49-F238E27FC236}">
                <a16:creationId xmlns:a16="http://schemas.microsoft.com/office/drawing/2014/main" id="{2799B516-DD04-145D-0A02-27E79BFD9CB2}"/>
              </a:ext>
            </a:extLst>
          </p:cNvPr>
          <p:cNvSpPr>
            <a:spLocks noGrp="1"/>
          </p:cNvSpPr>
          <p:nvPr>
            <p:ph sz="half" idx="2"/>
          </p:nvPr>
        </p:nvSpPr>
        <p:spPr>
          <a:xfrm>
            <a:off x="457200" y="2348881"/>
            <a:ext cx="4040188" cy="3777282"/>
          </a:xfrm>
        </p:spPr>
        <p:txBody>
          <a:bodyPr/>
          <a:lstStyle/>
          <a:p>
            <a:r>
              <a:rPr lang="pt-BR" sz="2000" dirty="0"/>
              <a:t>Autenticação forte</a:t>
            </a:r>
          </a:p>
          <a:p>
            <a:pPr marL="612000" lvl="1"/>
            <a:r>
              <a:rPr lang="pt-BR" sz="1800" dirty="0"/>
              <a:t>Contas e senhas</a:t>
            </a:r>
          </a:p>
          <a:p>
            <a:pPr marL="612000" lvl="1"/>
            <a:r>
              <a:rPr lang="pt-BR" sz="1800" dirty="0"/>
              <a:t>Verificação em duas etapas</a:t>
            </a:r>
          </a:p>
          <a:p>
            <a:pPr marL="1012050" lvl="2"/>
            <a:r>
              <a:rPr lang="pt-BR" sz="1600" dirty="0"/>
              <a:t>Código de verificação</a:t>
            </a:r>
          </a:p>
          <a:p>
            <a:pPr marL="1012050" lvl="2"/>
            <a:r>
              <a:rPr lang="pt-BR" sz="1600" i="1" dirty="0"/>
              <a:t>Token</a:t>
            </a:r>
            <a:r>
              <a:rPr lang="pt-BR" sz="1600" dirty="0"/>
              <a:t> gerador de senhas</a:t>
            </a:r>
          </a:p>
          <a:p>
            <a:pPr marL="1012050" lvl="2"/>
            <a:r>
              <a:rPr lang="pt-BR" sz="1600" dirty="0"/>
              <a:t>Cartão de segurança</a:t>
            </a:r>
          </a:p>
          <a:p>
            <a:pPr marL="1012050" lvl="2"/>
            <a:r>
              <a:rPr lang="pt-BR" sz="1600" dirty="0"/>
              <a:t>Dispositivo confiável</a:t>
            </a:r>
          </a:p>
          <a:p>
            <a:pPr marL="1012050" lvl="2"/>
            <a:r>
              <a:rPr lang="pt-BR" sz="1600" dirty="0"/>
              <a:t>Lista de códigos reserva/</a:t>
            </a:r>
            <a:r>
              <a:rPr lang="pt-BR" sz="1600" i="1" dirty="0"/>
              <a:t>backup</a:t>
            </a:r>
          </a:p>
          <a:p>
            <a:pPr marL="1012050" lvl="2"/>
            <a:r>
              <a:rPr lang="pt-BR" sz="1600" dirty="0"/>
              <a:t>Chave de recuperação</a:t>
            </a:r>
          </a:p>
        </p:txBody>
      </p:sp>
      <p:sp>
        <p:nvSpPr>
          <p:cNvPr id="8" name="Content Placeholder 7">
            <a:extLst>
              <a:ext uri="{FF2B5EF4-FFF2-40B4-BE49-F238E27FC236}">
                <a16:creationId xmlns:a16="http://schemas.microsoft.com/office/drawing/2014/main" id="{144EB0F4-9482-3FD0-266B-C4CDCD962D06}"/>
              </a:ext>
            </a:extLst>
          </p:cNvPr>
          <p:cNvSpPr>
            <a:spLocks noGrp="1"/>
          </p:cNvSpPr>
          <p:nvPr>
            <p:ph sz="quarter" idx="4"/>
          </p:nvPr>
        </p:nvSpPr>
        <p:spPr>
          <a:xfrm>
            <a:off x="4645027" y="2348880"/>
            <a:ext cx="4041775" cy="3777283"/>
          </a:xfrm>
        </p:spPr>
        <p:txBody>
          <a:bodyPr/>
          <a:lstStyle/>
          <a:p>
            <a:r>
              <a:rPr lang="pt-BR" sz="2000" dirty="0"/>
              <a:t>Cuidados no uso da tecnologia</a:t>
            </a:r>
          </a:p>
          <a:p>
            <a:pPr marL="612000" lvl="1"/>
            <a:r>
              <a:rPr lang="pt-BR" sz="1800" i="1" dirty="0"/>
              <a:t>E-mails</a:t>
            </a:r>
            <a:r>
              <a:rPr lang="pt-BR" sz="1800" dirty="0"/>
              <a:t> e mensagens eletrônicas</a:t>
            </a:r>
          </a:p>
          <a:p>
            <a:pPr marL="612000" lvl="1"/>
            <a:r>
              <a:rPr lang="pt-BR" sz="1800" dirty="0"/>
              <a:t>Aplicativos</a:t>
            </a:r>
          </a:p>
          <a:p>
            <a:pPr marL="612000" lvl="1"/>
            <a:r>
              <a:rPr lang="pt-BR" sz="1800" dirty="0"/>
              <a:t>Equipamentos e mídias</a:t>
            </a:r>
          </a:p>
          <a:p>
            <a:pPr marL="612000" lvl="1"/>
            <a:r>
              <a:rPr lang="pt-BR" sz="1800" i="1" dirty="0"/>
              <a:t>Backups</a:t>
            </a:r>
          </a:p>
          <a:p>
            <a:pPr marL="612000" lvl="1"/>
            <a:r>
              <a:rPr lang="pt-BR" sz="1800" dirty="0"/>
              <a:t>Criptografia</a:t>
            </a:r>
          </a:p>
        </p:txBody>
      </p:sp>
      <p:sp>
        <p:nvSpPr>
          <p:cNvPr id="4" name="Title 3">
            <a:extLst>
              <a:ext uri="{FF2B5EF4-FFF2-40B4-BE49-F238E27FC236}">
                <a16:creationId xmlns:a16="http://schemas.microsoft.com/office/drawing/2014/main" id="{DA46E541-F714-A3F1-CC5E-2DEFE6C5A686}"/>
              </a:ext>
            </a:extLst>
          </p:cNvPr>
          <p:cNvSpPr>
            <a:spLocks noGrp="1"/>
          </p:cNvSpPr>
          <p:nvPr>
            <p:ph type="title"/>
          </p:nvPr>
        </p:nvSpPr>
        <p:spPr/>
        <p:txBody>
          <a:bodyPr/>
          <a:lstStyle/>
          <a:p>
            <a:r>
              <a:rPr lang="en-BR" dirty="0"/>
              <a:t>Como se prevenir</a:t>
            </a:r>
          </a:p>
        </p:txBody>
      </p:sp>
    </p:spTree>
    <p:extLst>
      <p:ext uri="{BB962C8B-B14F-4D97-AF65-F5344CB8AC3E}">
        <p14:creationId xmlns:p14="http://schemas.microsoft.com/office/powerpoint/2010/main" val="695342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E5ACDC-D114-AF4E-8DBF-E7076D97B4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80112" y="1412317"/>
            <a:ext cx="3434021" cy="3816883"/>
          </a:xfrm>
          <a:prstGeom prst="rect">
            <a:avLst/>
          </a:prstGeom>
        </p:spPr>
      </p:pic>
      <p:sp>
        <p:nvSpPr>
          <p:cNvPr id="2" name="Content Placeholder 1">
            <a:extLst>
              <a:ext uri="{FF2B5EF4-FFF2-40B4-BE49-F238E27FC236}">
                <a16:creationId xmlns:a16="http://schemas.microsoft.com/office/drawing/2014/main" id="{CCAD95D3-187A-B141-8FE2-1211E7DC179B}"/>
              </a:ext>
            </a:extLst>
          </p:cNvPr>
          <p:cNvSpPr>
            <a:spLocks noGrp="1"/>
          </p:cNvSpPr>
          <p:nvPr>
            <p:ph idx="1"/>
          </p:nvPr>
        </p:nvSpPr>
        <p:spPr>
          <a:xfrm>
            <a:off x="457200" y="1440000"/>
            <a:ext cx="6059016" cy="4297123"/>
          </a:xfrm>
        </p:spPr>
        <p:txBody>
          <a:bodyPr/>
          <a:lstStyle/>
          <a:p>
            <a:pPr lvl="0"/>
            <a:r>
              <a:rPr lang="pt-BR" dirty="0"/>
              <a:t>Crie senhas fortes e não repita senhas </a:t>
            </a:r>
            <a:endParaRPr lang="en-BR" dirty="0"/>
          </a:p>
          <a:p>
            <a:pPr lvl="0"/>
            <a:r>
              <a:rPr lang="pt-BR" dirty="0"/>
              <a:t>Habilite:</a:t>
            </a:r>
          </a:p>
          <a:p>
            <a:pPr lvl="1"/>
            <a:r>
              <a:rPr lang="pt-BR" dirty="0"/>
              <a:t> verificação em duas etapas</a:t>
            </a:r>
          </a:p>
          <a:p>
            <a:pPr lvl="2"/>
            <a:r>
              <a:rPr lang="pt-BR" dirty="0"/>
              <a:t>especialmente em sistemas de armazenamento em nuvem </a:t>
            </a:r>
            <a:endParaRPr lang="en-BR" dirty="0"/>
          </a:p>
          <a:p>
            <a:pPr lvl="1"/>
            <a:r>
              <a:rPr lang="pt-BR" dirty="0"/>
              <a:t>notificações de </a:t>
            </a:r>
            <a:r>
              <a:rPr lang="pt-BR" i="1" dirty="0"/>
              <a:t>login</a:t>
            </a:r>
          </a:p>
          <a:p>
            <a:pPr lvl="2"/>
            <a:r>
              <a:rPr lang="pt-BR" dirty="0"/>
              <a:t>para ser mais fácil perceber acessos indevidos</a:t>
            </a:r>
          </a:p>
          <a:p>
            <a:pPr lvl="1"/>
            <a:r>
              <a:rPr lang="pt-BR" dirty="0"/>
              <a:t>configurações de privacidade e segurança</a:t>
            </a:r>
          </a:p>
          <a:p>
            <a:r>
              <a:rPr lang="pt-BR" dirty="0"/>
              <a:t>A</a:t>
            </a:r>
            <a:r>
              <a:rPr lang="en-BR" dirty="0"/>
              <a:t>o usar equipamentos compartilhados:</a:t>
            </a:r>
          </a:p>
          <a:p>
            <a:pPr lvl="1"/>
            <a:r>
              <a:rPr lang="en-BR" sz="1800" dirty="0"/>
              <a:t> </a:t>
            </a:r>
            <a:r>
              <a:rPr lang="pt-BR" sz="1800" dirty="0"/>
              <a:t>lembre-se de sair de suas contas (</a:t>
            </a:r>
            <a:r>
              <a:rPr lang="en-BR" sz="1800" i="1" dirty="0"/>
              <a:t>logout</a:t>
            </a:r>
            <a:r>
              <a:rPr lang="pt-BR" sz="1800" i="0" dirty="0"/>
              <a:t>)</a:t>
            </a:r>
            <a:endParaRPr lang="en-BR" sz="1800" dirty="0"/>
          </a:p>
        </p:txBody>
      </p:sp>
      <p:sp>
        <p:nvSpPr>
          <p:cNvPr id="3" name="Title 2">
            <a:extLst>
              <a:ext uri="{FF2B5EF4-FFF2-40B4-BE49-F238E27FC236}">
                <a16:creationId xmlns:a16="http://schemas.microsoft.com/office/drawing/2014/main" id="{5CD1C8BF-719E-334B-B622-213964AB14EC}"/>
              </a:ext>
            </a:extLst>
          </p:cNvPr>
          <p:cNvSpPr>
            <a:spLocks noGrp="1"/>
          </p:cNvSpPr>
          <p:nvPr>
            <p:ph type="title"/>
          </p:nvPr>
        </p:nvSpPr>
        <p:spPr/>
        <p:txBody>
          <a:bodyPr/>
          <a:lstStyle/>
          <a:p>
            <a:r>
              <a:rPr lang="pt-BR" dirty="0"/>
              <a:t>Contas e senhas</a:t>
            </a:r>
          </a:p>
        </p:txBody>
      </p:sp>
      <p:sp>
        <p:nvSpPr>
          <p:cNvPr id="5" name="Content Placeholder 1">
            <a:extLst>
              <a:ext uri="{FF2B5EF4-FFF2-40B4-BE49-F238E27FC236}">
                <a16:creationId xmlns:a16="http://schemas.microsoft.com/office/drawing/2014/main" id="{B1C35395-96F8-D445-BA65-BD049DD3D8F8}"/>
              </a:ext>
            </a:extLst>
          </p:cNvPr>
          <p:cNvSpPr txBox="1">
            <a:spLocks/>
          </p:cNvSpPr>
          <p:nvPr/>
        </p:nvSpPr>
        <p:spPr bwMode="auto">
          <a:xfrm>
            <a:off x="481643" y="5405868"/>
            <a:ext cx="7013114" cy="974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lnSpc>
                <a:spcPct val="100000"/>
              </a:lnSpc>
              <a:spcBef>
                <a:spcPts val="600"/>
              </a:spcBef>
              <a:spcAft>
                <a:spcPct val="0"/>
              </a:spcAft>
              <a:buFont typeface="Arial" panose="020B0604020202020204" pitchFamily="34" charset="0"/>
              <a:buChar char="•"/>
              <a:defRPr sz="2000" b="1" kern="1200">
                <a:solidFill>
                  <a:schemeClr val="tx1"/>
                </a:solidFill>
                <a:latin typeface="Arial"/>
                <a:ea typeface="ＭＳ Ｐゴシック" charset="0"/>
                <a:cs typeface="Arial"/>
              </a:defRPr>
            </a:lvl1pPr>
            <a:lvl2pPr marL="742950" indent="-285750" algn="l" defTabSz="457200" rtl="0" eaLnBrk="0" fontAlgn="base" hangingPunct="0">
              <a:spcBef>
                <a:spcPts val="600"/>
              </a:spcBef>
              <a:spcAft>
                <a:spcPct val="0"/>
              </a:spcAft>
              <a:buFont typeface="Arial" panose="020B0604020202020204" pitchFamily="34" charset="0"/>
              <a:buChar char="–"/>
              <a:defRPr b="1" kern="1200">
                <a:solidFill>
                  <a:schemeClr val="tx1"/>
                </a:solidFill>
                <a:latin typeface="Arial"/>
                <a:ea typeface="ＭＳ Ｐゴシック" charset="0"/>
                <a:cs typeface="Arial"/>
              </a:defRPr>
            </a:lvl2pPr>
            <a:lvl3pPr marL="1143000" indent="-228600" algn="l" defTabSz="457200" rtl="0" eaLnBrk="0" fontAlgn="base" hangingPunct="0">
              <a:spcBef>
                <a:spcPts val="600"/>
              </a:spcBef>
              <a:spcAft>
                <a:spcPct val="0"/>
              </a:spcAft>
              <a:buFont typeface="Arial" panose="020B0604020202020204" pitchFamily="34" charset="0"/>
              <a:buChar char="•"/>
              <a:defRPr sz="1800" kern="1200">
                <a:solidFill>
                  <a:schemeClr val="tx1"/>
                </a:solidFill>
                <a:latin typeface="Arial"/>
                <a:ea typeface="ＭＳ Ｐゴシック" charset="0"/>
                <a:cs typeface="Arial"/>
              </a:defRPr>
            </a:lvl3pPr>
            <a:lvl4pPr marL="1600200" indent="-228600" algn="l" defTabSz="457200" rtl="0" eaLnBrk="0" fontAlgn="base" hangingPunct="0">
              <a:spcBef>
                <a:spcPts val="6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4pPr>
            <a:lvl5pPr marL="2057400" indent="-228600" algn="l" defTabSz="457200" rtl="0" eaLnBrk="0" fontAlgn="base" hangingPunct="0">
              <a:spcBef>
                <a:spcPts val="6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BR" sz="1800" dirty="0"/>
          </a:p>
        </p:txBody>
      </p:sp>
    </p:spTree>
    <p:extLst>
      <p:ext uri="{BB962C8B-B14F-4D97-AF65-F5344CB8AC3E}">
        <p14:creationId xmlns:p14="http://schemas.microsoft.com/office/powerpoint/2010/main" val="4124378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AD95D3-187A-B141-8FE2-1211E7DC179B}"/>
              </a:ext>
            </a:extLst>
          </p:cNvPr>
          <p:cNvSpPr>
            <a:spLocks noGrp="1"/>
          </p:cNvSpPr>
          <p:nvPr>
            <p:ph sz="half" idx="1"/>
          </p:nvPr>
        </p:nvSpPr>
        <p:spPr/>
        <p:txBody>
          <a:bodyPr/>
          <a:lstStyle/>
          <a:p>
            <a:pPr marL="0" indent="0">
              <a:buNone/>
            </a:pPr>
            <a:r>
              <a:rPr lang="pt-BR" altLang="pt-BR" dirty="0"/>
              <a:t>Use:</a:t>
            </a:r>
          </a:p>
          <a:p>
            <a:r>
              <a:rPr lang="pt-BR" altLang="pt-BR" sz="1800" dirty="0"/>
              <a:t>números aleatórios</a:t>
            </a:r>
          </a:p>
          <a:p>
            <a:pPr lvl="1">
              <a:spcBef>
                <a:spcPts val="300"/>
              </a:spcBef>
            </a:pPr>
            <a:r>
              <a:rPr lang="pt-BR" altLang="pt-BR" sz="1600" b="0" dirty="0"/>
              <a:t>quanto mais ao acaso forem os números melhor</a:t>
            </a:r>
          </a:p>
          <a:p>
            <a:r>
              <a:rPr lang="pt-BR" altLang="pt-BR" sz="1800" dirty="0"/>
              <a:t>grande quantidade de caracteres e palavras</a:t>
            </a:r>
          </a:p>
          <a:p>
            <a:pPr lvl="1">
              <a:spcBef>
                <a:spcPts val="300"/>
              </a:spcBef>
            </a:pPr>
            <a:r>
              <a:rPr lang="pt-BR" altLang="pt-BR" sz="1600" b="0" dirty="0"/>
              <a:t>quanto mais longa for a sua senha melhor</a:t>
            </a:r>
          </a:p>
          <a:p>
            <a:r>
              <a:rPr lang="pt-BR" altLang="pt-BR" sz="1800" dirty="0"/>
              <a:t>diferentes tipos de caracteres</a:t>
            </a:r>
          </a:p>
          <a:p>
            <a:pPr lvl="1">
              <a:spcBef>
                <a:spcPts val="300"/>
              </a:spcBef>
            </a:pPr>
            <a:r>
              <a:rPr lang="pt-BR" altLang="pt-BR" sz="1600" b="0" dirty="0"/>
              <a:t>quanto mais “bagunçada” for a sua senha melhor</a:t>
            </a:r>
            <a:endParaRPr lang="pt-BR" sz="1600" b="0" dirty="0"/>
          </a:p>
        </p:txBody>
      </p:sp>
      <p:sp>
        <p:nvSpPr>
          <p:cNvPr id="7" name="Content Placeholder 6">
            <a:extLst>
              <a:ext uri="{FF2B5EF4-FFF2-40B4-BE49-F238E27FC236}">
                <a16:creationId xmlns:a16="http://schemas.microsoft.com/office/drawing/2014/main" id="{2A61C670-42AB-774B-A007-5A830A0E623B}"/>
              </a:ext>
            </a:extLst>
          </p:cNvPr>
          <p:cNvSpPr>
            <a:spLocks noGrp="1"/>
          </p:cNvSpPr>
          <p:nvPr>
            <p:ph sz="half" idx="2"/>
          </p:nvPr>
        </p:nvSpPr>
        <p:spPr/>
        <p:txBody>
          <a:bodyPr/>
          <a:lstStyle/>
          <a:p>
            <a:pPr marL="0" lvl="0" indent="0">
              <a:buNone/>
            </a:pPr>
            <a:r>
              <a:rPr lang="pt-BR" dirty="0"/>
              <a:t>Evite usar:</a:t>
            </a:r>
          </a:p>
          <a:p>
            <a:r>
              <a:rPr lang="pt-BR" altLang="pt-BR" sz="1800" dirty="0"/>
              <a:t>dados pessoais</a:t>
            </a:r>
          </a:p>
          <a:p>
            <a:pPr lvl="1">
              <a:spcBef>
                <a:spcPts val="300"/>
              </a:spcBef>
            </a:pPr>
            <a:r>
              <a:rPr lang="pt-BR" altLang="pt-BR" sz="1600" b="0" dirty="0"/>
              <a:t>nome, sobrenome</a:t>
            </a:r>
          </a:p>
          <a:p>
            <a:pPr lvl="1">
              <a:spcBef>
                <a:spcPts val="300"/>
              </a:spcBef>
            </a:pPr>
            <a:r>
              <a:rPr lang="pt-BR" altLang="pt-BR" sz="1600" b="0" dirty="0"/>
              <a:t>contas de usuário, datas</a:t>
            </a:r>
          </a:p>
          <a:p>
            <a:pPr lvl="1">
              <a:spcBef>
                <a:spcPts val="300"/>
              </a:spcBef>
            </a:pPr>
            <a:r>
              <a:rPr lang="pt-BR" altLang="pt-BR" sz="1600" b="0" dirty="0"/>
              <a:t>números de documentos, de telefones ou de placas de carros</a:t>
            </a:r>
          </a:p>
          <a:p>
            <a:r>
              <a:rPr lang="pt-BR" altLang="pt-BR" sz="1800" dirty="0"/>
              <a:t>dados disponíveis em redes sociais e páginas </a:t>
            </a:r>
            <a:r>
              <a:rPr lang="pt-BR" altLang="pt-BR" sz="1800" i="1" dirty="0"/>
              <a:t>web</a:t>
            </a:r>
          </a:p>
          <a:p>
            <a:r>
              <a:rPr lang="pt-BR" altLang="pt-BR" sz="1800" dirty="0"/>
              <a:t>sequências de teclado</a:t>
            </a:r>
          </a:p>
          <a:p>
            <a:pPr lvl="1">
              <a:spcBef>
                <a:spcPts val="300"/>
              </a:spcBef>
            </a:pPr>
            <a:r>
              <a:rPr lang="pt-BR" altLang="pt-BR" sz="1600" b="0" dirty="0"/>
              <a:t>“</a:t>
            </a:r>
            <a:r>
              <a:rPr lang="pt-BR" altLang="ja-JP" sz="1600" b="0" dirty="0"/>
              <a:t>1qaz2wsx</a:t>
            </a:r>
            <a:r>
              <a:rPr lang="pt-BR" altLang="pt-BR" sz="1600" b="0" dirty="0"/>
              <a:t>”</a:t>
            </a:r>
            <a:r>
              <a:rPr lang="pt-BR" altLang="ja-JP" sz="1600" b="0" dirty="0"/>
              <a:t>, </a:t>
            </a:r>
            <a:r>
              <a:rPr lang="pt-BR" altLang="pt-BR" sz="1600" b="0" dirty="0"/>
              <a:t>“</a:t>
            </a:r>
            <a:r>
              <a:rPr lang="pt-BR" altLang="ja-JP" sz="1600" b="0" dirty="0" err="1"/>
              <a:t>QwerTAsdfG</a:t>
            </a:r>
            <a:r>
              <a:rPr lang="pt-BR" altLang="pt-BR" sz="1600" b="0" dirty="0"/>
              <a:t>”</a:t>
            </a:r>
            <a:r>
              <a:rPr lang="pt-BR" altLang="ja-JP" sz="1600" b="0" dirty="0"/>
              <a:t> </a:t>
            </a:r>
          </a:p>
          <a:p>
            <a:r>
              <a:rPr lang="pt-BR" altLang="pt-BR" sz="1800" dirty="0"/>
              <a:t>palavras presentes em listas publicamente conhecidas</a:t>
            </a:r>
          </a:p>
          <a:p>
            <a:pPr lvl="1">
              <a:spcBef>
                <a:spcPts val="300"/>
              </a:spcBef>
            </a:pPr>
            <a:r>
              <a:rPr lang="pt-BR" altLang="pt-BR" sz="1600" b="0" dirty="0"/>
              <a:t>músicas, times de futebol</a:t>
            </a:r>
          </a:p>
          <a:p>
            <a:pPr lvl="1">
              <a:spcBef>
                <a:spcPts val="300"/>
              </a:spcBef>
            </a:pPr>
            <a:r>
              <a:rPr lang="pt-BR" altLang="pt-BR" sz="1600" b="0" dirty="0"/>
              <a:t>personagens de filmes</a:t>
            </a:r>
          </a:p>
          <a:p>
            <a:pPr lvl="1">
              <a:spcBef>
                <a:spcPts val="300"/>
              </a:spcBef>
            </a:pPr>
            <a:r>
              <a:rPr lang="pt-BR" altLang="pt-BR" sz="1600" b="0" dirty="0"/>
              <a:t>dicionários de diferentes idiomas</a:t>
            </a:r>
          </a:p>
        </p:txBody>
      </p:sp>
      <p:sp>
        <p:nvSpPr>
          <p:cNvPr id="3" name="Title 2">
            <a:extLst>
              <a:ext uri="{FF2B5EF4-FFF2-40B4-BE49-F238E27FC236}">
                <a16:creationId xmlns:a16="http://schemas.microsoft.com/office/drawing/2014/main" id="{5CD1C8BF-719E-334B-B622-213964AB14EC}"/>
              </a:ext>
            </a:extLst>
          </p:cNvPr>
          <p:cNvSpPr>
            <a:spLocks noGrp="1"/>
          </p:cNvSpPr>
          <p:nvPr>
            <p:ph type="title"/>
          </p:nvPr>
        </p:nvSpPr>
        <p:spPr/>
        <p:txBody>
          <a:bodyPr/>
          <a:lstStyle/>
          <a:p>
            <a:r>
              <a:rPr lang="pt-BR" dirty="0"/>
              <a:t>Contas e senhas</a:t>
            </a:r>
          </a:p>
        </p:txBody>
      </p:sp>
    </p:spTree>
    <p:extLst>
      <p:ext uri="{BB962C8B-B14F-4D97-AF65-F5344CB8AC3E}">
        <p14:creationId xmlns:p14="http://schemas.microsoft.com/office/powerpoint/2010/main" val="3833179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AD95D3-187A-B141-8FE2-1211E7DC179B}"/>
              </a:ext>
            </a:extLst>
          </p:cNvPr>
          <p:cNvSpPr>
            <a:spLocks noGrp="1"/>
          </p:cNvSpPr>
          <p:nvPr>
            <p:ph idx="1"/>
          </p:nvPr>
        </p:nvSpPr>
        <p:spPr>
          <a:xfrm>
            <a:off x="457200" y="1440000"/>
            <a:ext cx="8229600" cy="4525963"/>
          </a:xfrm>
        </p:spPr>
        <p:txBody>
          <a:bodyPr/>
          <a:lstStyle/>
          <a:p>
            <a:r>
              <a:rPr lang="pt-BR" altLang="pt-BR" dirty="0"/>
              <a:t>Escolha uma frase e selecione a primeira, a segunda ou a última letra de cada palavra</a:t>
            </a:r>
          </a:p>
          <a:p>
            <a:pPr marL="914400" lvl="2" indent="0">
              <a:buNone/>
            </a:pPr>
            <a:r>
              <a:rPr lang="pt-BR" altLang="pt-BR" dirty="0"/>
              <a:t>Frase: “</a:t>
            </a:r>
            <a:r>
              <a:rPr lang="pt-BR" altLang="ja-JP" dirty="0"/>
              <a:t>O Cravo brigou com a Rosa debaixo de uma sacada</a:t>
            </a:r>
            <a:r>
              <a:rPr lang="pt-BR" altLang="pt-BR" dirty="0"/>
              <a:t>”</a:t>
            </a:r>
            <a:r>
              <a:rPr lang="pt-BR" altLang="ja-JP" dirty="0"/>
              <a:t> </a:t>
            </a:r>
          </a:p>
          <a:p>
            <a:pPr marL="914400" lvl="2" indent="0">
              <a:buNone/>
            </a:pPr>
            <a:r>
              <a:rPr lang="pt-BR" altLang="pt-BR" b="1" dirty="0">
                <a:solidFill>
                  <a:schemeClr val="accent2"/>
                </a:solidFill>
              </a:rPr>
              <a:t>Senha: “</a:t>
            </a:r>
            <a:r>
              <a:rPr lang="pt-BR" altLang="ja-JP" b="1" dirty="0">
                <a:solidFill>
                  <a:schemeClr val="accent2"/>
                </a:solidFill>
              </a:rPr>
              <a:t>?</a:t>
            </a:r>
            <a:r>
              <a:rPr lang="pt-BR" altLang="ja-JP" b="1" dirty="0" err="1">
                <a:solidFill>
                  <a:schemeClr val="accent2"/>
                </a:solidFill>
              </a:rPr>
              <a:t>OCbcaRddus</a:t>
            </a:r>
            <a:r>
              <a:rPr lang="pt-BR" altLang="pt-BR" b="1" dirty="0">
                <a:solidFill>
                  <a:schemeClr val="accent2"/>
                </a:solidFill>
              </a:rPr>
              <a:t>”</a:t>
            </a:r>
            <a:endParaRPr lang="pt-BR" altLang="ja-JP" b="1" dirty="0">
              <a:solidFill>
                <a:schemeClr val="accent2"/>
              </a:solidFill>
            </a:endParaRPr>
          </a:p>
          <a:p>
            <a:r>
              <a:rPr lang="pt-BR" altLang="pt-BR" dirty="0"/>
              <a:t>Escolha uma frase longa, fácil de ser memorizada e com diferentes tipos de caracteres</a:t>
            </a:r>
          </a:p>
          <a:p>
            <a:pPr marL="914400" lvl="2" indent="0">
              <a:buNone/>
            </a:pPr>
            <a:r>
              <a:rPr lang="pt-BR" altLang="pt-BR" b="1" dirty="0">
                <a:solidFill>
                  <a:schemeClr val="accent2"/>
                </a:solidFill>
              </a:rPr>
              <a:t>Senha: “</a:t>
            </a:r>
            <a:r>
              <a:rPr lang="pt-BR" altLang="ja-JP" b="1" dirty="0">
                <a:solidFill>
                  <a:schemeClr val="accent2"/>
                </a:solidFill>
              </a:rPr>
              <a:t>1 dia ainda verei os </a:t>
            </a:r>
            <a:r>
              <a:rPr lang="pt-BR" altLang="ja-JP" b="1" dirty="0" err="1">
                <a:solidFill>
                  <a:schemeClr val="accent2"/>
                </a:solidFill>
              </a:rPr>
              <a:t>aneis</a:t>
            </a:r>
            <a:r>
              <a:rPr lang="pt-BR" altLang="ja-JP" b="1" dirty="0">
                <a:solidFill>
                  <a:schemeClr val="accent2"/>
                </a:solidFill>
              </a:rPr>
              <a:t> de Saturno!!!</a:t>
            </a:r>
            <a:r>
              <a:rPr lang="pt-BR" altLang="pt-BR" b="1" dirty="0">
                <a:solidFill>
                  <a:schemeClr val="accent2"/>
                </a:solidFill>
              </a:rPr>
              <a:t>”</a:t>
            </a:r>
            <a:endParaRPr lang="pt-BR" altLang="ja-JP" b="1" dirty="0">
              <a:solidFill>
                <a:schemeClr val="accent2"/>
              </a:solidFill>
            </a:endParaRPr>
          </a:p>
          <a:p>
            <a:r>
              <a:rPr lang="pt-BR" altLang="pt-BR" dirty="0"/>
              <a:t>Invente um padrão de substituição próprio</a:t>
            </a:r>
          </a:p>
          <a:p>
            <a:pPr marL="914400" lvl="2" indent="0">
              <a:buNone/>
            </a:pPr>
            <a:r>
              <a:rPr lang="pt-BR" altLang="pt-BR" dirty="0"/>
              <a:t>Padrão: substituir “</a:t>
            </a:r>
            <a:r>
              <a:rPr lang="pt-BR" altLang="ja-JP" dirty="0"/>
              <a:t>o</a:t>
            </a:r>
            <a:r>
              <a:rPr lang="pt-BR" altLang="pt-BR" dirty="0"/>
              <a:t>”</a:t>
            </a:r>
            <a:r>
              <a:rPr lang="pt-BR" altLang="ja-JP" dirty="0"/>
              <a:t> por </a:t>
            </a:r>
            <a:r>
              <a:rPr lang="pt-BR" altLang="pt-BR" dirty="0"/>
              <a:t>“</a:t>
            </a:r>
            <a:r>
              <a:rPr lang="pt-BR" altLang="ja-JP" dirty="0"/>
              <a:t>0</a:t>
            </a:r>
            <a:r>
              <a:rPr lang="pt-BR" altLang="pt-BR" dirty="0"/>
              <a:t>”</a:t>
            </a:r>
            <a:r>
              <a:rPr lang="pt-BR" altLang="ja-JP" dirty="0"/>
              <a:t> e duplicar as letras </a:t>
            </a:r>
            <a:r>
              <a:rPr lang="pt-BR" altLang="pt-BR" dirty="0"/>
              <a:t>“</a:t>
            </a:r>
            <a:r>
              <a:rPr lang="pt-BR" altLang="ja-JP" dirty="0" err="1"/>
              <a:t>s</a:t>
            </a:r>
            <a:r>
              <a:rPr lang="pt-BR" altLang="pt-BR" dirty="0"/>
              <a:t>”</a:t>
            </a:r>
            <a:r>
              <a:rPr lang="pt-BR" altLang="ja-JP" dirty="0"/>
              <a:t> e </a:t>
            </a:r>
            <a:r>
              <a:rPr lang="pt-BR" altLang="pt-BR" dirty="0"/>
              <a:t>“</a:t>
            </a:r>
            <a:r>
              <a:rPr lang="pt-BR" altLang="ja-JP" dirty="0" err="1"/>
              <a:t>r</a:t>
            </a:r>
            <a:r>
              <a:rPr lang="pt-BR" altLang="pt-BR" dirty="0"/>
              <a:t>”</a:t>
            </a:r>
            <a:endParaRPr lang="pt-BR" altLang="ja-JP" dirty="0"/>
          </a:p>
          <a:p>
            <a:pPr marL="914400" lvl="2" indent="0">
              <a:buNone/>
            </a:pPr>
            <a:r>
              <a:rPr lang="pt-BR" altLang="pt-BR" dirty="0"/>
              <a:t>Frase: “</a:t>
            </a:r>
            <a:r>
              <a:rPr lang="pt-BR" altLang="ja-JP" dirty="0"/>
              <a:t>Sol, astro-rei do Sistema Solar</a:t>
            </a:r>
            <a:r>
              <a:rPr lang="pt-BR" altLang="pt-BR" dirty="0"/>
              <a:t>”</a:t>
            </a:r>
            <a:r>
              <a:rPr lang="pt-BR" altLang="ja-JP" dirty="0"/>
              <a:t> </a:t>
            </a:r>
          </a:p>
          <a:p>
            <a:pPr marL="914400" lvl="2" indent="0">
              <a:buNone/>
            </a:pPr>
            <a:r>
              <a:rPr lang="pt-BR" altLang="pt-BR" b="1" dirty="0">
                <a:solidFill>
                  <a:schemeClr val="accent2"/>
                </a:solidFill>
              </a:rPr>
              <a:t>Senha: “</a:t>
            </a:r>
            <a:r>
              <a:rPr lang="pt-BR" altLang="ja-JP" b="1" dirty="0">
                <a:solidFill>
                  <a:schemeClr val="accent2"/>
                </a:solidFill>
              </a:rPr>
              <a:t>SS0l, asstrr0-rrei d0 </a:t>
            </a:r>
            <a:r>
              <a:rPr lang="pt-BR" altLang="ja-JP" b="1" dirty="0" err="1">
                <a:solidFill>
                  <a:schemeClr val="accent2"/>
                </a:solidFill>
              </a:rPr>
              <a:t>SSisstema</a:t>
            </a:r>
            <a:r>
              <a:rPr lang="pt-BR" altLang="ja-JP" b="1" dirty="0">
                <a:solidFill>
                  <a:schemeClr val="accent2"/>
                </a:solidFill>
              </a:rPr>
              <a:t> SS0larr</a:t>
            </a:r>
            <a:r>
              <a:rPr lang="pt-BR" altLang="pt-BR" b="1" dirty="0">
                <a:solidFill>
                  <a:schemeClr val="accent2"/>
                </a:solidFill>
              </a:rPr>
              <a:t>”</a:t>
            </a:r>
            <a:endParaRPr lang="en-BR" dirty="0"/>
          </a:p>
        </p:txBody>
      </p:sp>
      <p:sp>
        <p:nvSpPr>
          <p:cNvPr id="3" name="Title 2">
            <a:extLst>
              <a:ext uri="{FF2B5EF4-FFF2-40B4-BE49-F238E27FC236}">
                <a16:creationId xmlns:a16="http://schemas.microsoft.com/office/drawing/2014/main" id="{5CD1C8BF-719E-334B-B622-213964AB14EC}"/>
              </a:ext>
            </a:extLst>
          </p:cNvPr>
          <p:cNvSpPr>
            <a:spLocks noGrp="1"/>
          </p:cNvSpPr>
          <p:nvPr>
            <p:ph type="title"/>
          </p:nvPr>
        </p:nvSpPr>
        <p:spPr>
          <a:xfrm>
            <a:off x="457200" y="331200"/>
            <a:ext cx="8229600" cy="777875"/>
          </a:xfrm>
        </p:spPr>
        <p:txBody>
          <a:bodyPr/>
          <a:lstStyle/>
          <a:p>
            <a:r>
              <a:rPr lang="pt-BR" dirty="0"/>
              <a:t>Dicas práticas para elaborar boas senhas</a:t>
            </a:r>
          </a:p>
        </p:txBody>
      </p:sp>
    </p:spTree>
    <p:extLst>
      <p:ext uri="{BB962C8B-B14F-4D97-AF65-F5344CB8AC3E}">
        <p14:creationId xmlns:p14="http://schemas.microsoft.com/office/powerpoint/2010/main" val="249171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4680F5-6C9B-6B4D-A30B-C7EDABFA0A02}"/>
              </a:ext>
            </a:extLst>
          </p:cNvPr>
          <p:cNvSpPr>
            <a:spLocks noGrp="1"/>
          </p:cNvSpPr>
          <p:nvPr>
            <p:ph idx="1"/>
          </p:nvPr>
        </p:nvSpPr>
        <p:spPr/>
        <p:txBody>
          <a:bodyPr/>
          <a:lstStyle/>
          <a:p>
            <a:r>
              <a:rPr lang="pt-BR" altLang="pt-BR" dirty="0"/>
              <a:t>Não exponha suas senhas</a:t>
            </a:r>
          </a:p>
          <a:p>
            <a:pPr lvl="1"/>
            <a:r>
              <a:rPr lang="pt-BR" altLang="pt-BR" dirty="0"/>
              <a:t>certifique-se de não estar sendo observado ao digitá-las</a:t>
            </a:r>
          </a:p>
          <a:p>
            <a:pPr lvl="1"/>
            <a:r>
              <a:rPr lang="pt-BR" altLang="pt-BR" dirty="0"/>
              <a:t>não as deixe anotadas em locais onde outros possam ver</a:t>
            </a:r>
          </a:p>
          <a:p>
            <a:pPr lvl="2"/>
            <a:r>
              <a:rPr lang="pt-BR" altLang="pt-BR" dirty="0"/>
              <a:t>um papel sobre sua mesa ou colado em seu monitor</a:t>
            </a:r>
          </a:p>
          <a:p>
            <a:pPr lvl="1"/>
            <a:r>
              <a:rPr lang="pt-BR" altLang="pt-BR" dirty="0"/>
              <a:t>evite digitá-las em computadores e dispositivos móveis de terceiros</a:t>
            </a:r>
          </a:p>
          <a:p>
            <a:r>
              <a:rPr lang="pt-BR" altLang="pt-BR" dirty="0"/>
              <a:t>Não forneça suas senhas para outras pessoas</a:t>
            </a:r>
          </a:p>
          <a:p>
            <a:pPr lvl="1"/>
            <a:r>
              <a:rPr lang="pt-BR" altLang="pt-BR" dirty="0"/>
              <a:t>cuidado com </a:t>
            </a:r>
            <a:r>
              <a:rPr lang="pt-BR" altLang="pt-BR" i="1" dirty="0"/>
              <a:t>e-mails</a:t>
            </a:r>
            <a:r>
              <a:rPr lang="pt-BR" altLang="pt-BR" dirty="0"/>
              <a:t>/telefonemas pedindo dados pessoais</a:t>
            </a:r>
          </a:p>
          <a:p>
            <a:r>
              <a:rPr lang="pt-BR" altLang="pt-BR" dirty="0"/>
              <a:t>Use conexões seguras quando o acesso envolver senhas</a:t>
            </a:r>
          </a:p>
        </p:txBody>
      </p:sp>
      <p:sp>
        <p:nvSpPr>
          <p:cNvPr id="3" name="Title 2">
            <a:extLst>
              <a:ext uri="{FF2B5EF4-FFF2-40B4-BE49-F238E27FC236}">
                <a16:creationId xmlns:a16="http://schemas.microsoft.com/office/drawing/2014/main" id="{3750DD8A-5086-AE4C-A168-864CE39B4483}"/>
              </a:ext>
            </a:extLst>
          </p:cNvPr>
          <p:cNvSpPr>
            <a:spLocks noGrp="1"/>
          </p:cNvSpPr>
          <p:nvPr>
            <p:ph type="title"/>
          </p:nvPr>
        </p:nvSpPr>
        <p:spPr/>
        <p:txBody>
          <a:bodyPr/>
          <a:lstStyle/>
          <a:p>
            <a:r>
              <a:rPr lang="pt-BR" dirty="0"/>
              <a:t>Contas e senhas</a:t>
            </a:r>
          </a:p>
        </p:txBody>
      </p:sp>
    </p:spTree>
    <p:extLst>
      <p:ext uri="{BB962C8B-B14F-4D97-AF65-F5344CB8AC3E}">
        <p14:creationId xmlns:p14="http://schemas.microsoft.com/office/powerpoint/2010/main" val="3538238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0BF1E5-98D9-E943-9277-76525805A0D5}"/>
              </a:ext>
            </a:extLst>
          </p:cNvPr>
          <p:cNvSpPr>
            <a:spLocks noGrp="1"/>
          </p:cNvSpPr>
          <p:nvPr>
            <p:ph idx="1"/>
          </p:nvPr>
        </p:nvSpPr>
        <p:spPr/>
        <p:txBody>
          <a:bodyPr/>
          <a:lstStyle/>
          <a:p>
            <a:r>
              <a:rPr lang="pt-BR" altLang="pt-BR" dirty="0"/>
              <a:t>Evite:</a:t>
            </a:r>
          </a:p>
          <a:p>
            <a:pPr lvl="1"/>
            <a:r>
              <a:rPr lang="pt-BR" altLang="pt-BR" dirty="0"/>
              <a:t>salvar as suas senhas no navegador </a:t>
            </a:r>
            <a:r>
              <a:rPr lang="pt-BR" altLang="pt-BR" i="1" dirty="0"/>
              <a:t>web</a:t>
            </a:r>
          </a:p>
          <a:p>
            <a:pPr lvl="1"/>
            <a:r>
              <a:rPr lang="pt-BR" altLang="pt-BR" dirty="0"/>
              <a:t>usar opções, como:</a:t>
            </a:r>
          </a:p>
          <a:p>
            <a:pPr lvl="2"/>
            <a:r>
              <a:rPr lang="pt-BR" altLang="pt-BR" dirty="0"/>
              <a:t>“</a:t>
            </a:r>
            <a:r>
              <a:rPr lang="pt-BR" altLang="ja-JP" dirty="0"/>
              <a:t>Lembre-se de mim</a:t>
            </a:r>
            <a:r>
              <a:rPr lang="pt-BR" altLang="pt-BR" dirty="0"/>
              <a:t>”</a:t>
            </a:r>
            <a:r>
              <a:rPr lang="pt-BR" altLang="ja-JP" dirty="0"/>
              <a:t> </a:t>
            </a:r>
          </a:p>
          <a:p>
            <a:pPr lvl="2"/>
            <a:r>
              <a:rPr lang="pt-BR" altLang="pt-BR" dirty="0"/>
              <a:t>“</a:t>
            </a:r>
            <a:r>
              <a:rPr lang="pt-BR" altLang="ja-JP" dirty="0"/>
              <a:t>Continuar conectado</a:t>
            </a:r>
            <a:r>
              <a:rPr lang="pt-BR" altLang="pt-BR" dirty="0"/>
              <a:t>”</a:t>
            </a:r>
            <a:endParaRPr lang="pt-BR" altLang="ja-JP" dirty="0"/>
          </a:p>
          <a:p>
            <a:pPr lvl="1"/>
            <a:r>
              <a:rPr lang="pt-BR" altLang="pt-BR" dirty="0"/>
              <a:t>usar a mesma senha para todos os serviços que acessa</a:t>
            </a:r>
          </a:p>
          <a:p>
            <a:pPr lvl="2"/>
            <a:r>
              <a:rPr lang="pt-BR" altLang="pt-BR" dirty="0"/>
              <a:t>basta ao atacante conseguir uma senha para ser capaz de acessar as demais contas onde ela seja usada</a:t>
            </a:r>
          </a:p>
          <a:p>
            <a:r>
              <a:rPr lang="pt-BR" altLang="pt-BR" dirty="0"/>
              <a:t>Não use senhas de acesso profissional para acessar assuntos pessoais (e vice-versa)</a:t>
            </a:r>
          </a:p>
          <a:p>
            <a:pPr lvl="1"/>
            <a:r>
              <a:rPr lang="pt-BR" altLang="pt-BR" dirty="0"/>
              <a:t>respeite os contextos</a:t>
            </a:r>
          </a:p>
        </p:txBody>
      </p:sp>
      <p:sp>
        <p:nvSpPr>
          <p:cNvPr id="3" name="Title 2">
            <a:extLst>
              <a:ext uri="{FF2B5EF4-FFF2-40B4-BE49-F238E27FC236}">
                <a16:creationId xmlns:a16="http://schemas.microsoft.com/office/drawing/2014/main" id="{68C637EB-3E15-6841-81BF-9AE24BA6B3BF}"/>
              </a:ext>
            </a:extLst>
          </p:cNvPr>
          <p:cNvSpPr>
            <a:spLocks noGrp="1"/>
          </p:cNvSpPr>
          <p:nvPr>
            <p:ph type="title"/>
          </p:nvPr>
        </p:nvSpPr>
        <p:spPr/>
        <p:txBody>
          <a:bodyPr/>
          <a:lstStyle/>
          <a:p>
            <a:r>
              <a:rPr lang="pt-BR" dirty="0"/>
              <a:t>Contas e senhas</a:t>
            </a:r>
          </a:p>
        </p:txBody>
      </p:sp>
    </p:spTree>
    <p:extLst>
      <p:ext uri="{BB962C8B-B14F-4D97-AF65-F5344CB8AC3E}">
        <p14:creationId xmlns:p14="http://schemas.microsoft.com/office/powerpoint/2010/main" val="59307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C0A5A0-20CE-BA41-B5BC-FAF1A3B9CF32}"/>
              </a:ext>
            </a:extLst>
          </p:cNvPr>
          <p:cNvSpPr>
            <a:spLocks noGrp="1"/>
          </p:cNvSpPr>
          <p:nvPr>
            <p:ph idx="1"/>
          </p:nvPr>
        </p:nvSpPr>
        <p:spPr/>
        <p:txBody>
          <a:bodyPr/>
          <a:lstStyle/>
          <a:p>
            <a:r>
              <a:rPr lang="pt-BR" altLang="pt-BR" dirty="0"/>
              <a:t>Crie grupos de senhas, de acordo com o risco envolvido</a:t>
            </a:r>
          </a:p>
          <a:p>
            <a:pPr lvl="1"/>
            <a:r>
              <a:rPr lang="pt-BR" altLang="pt-BR" dirty="0"/>
              <a:t>crie senhas:</a:t>
            </a:r>
          </a:p>
          <a:p>
            <a:pPr lvl="2"/>
            <a:r>
              <a:rPr lang="pt-BR" altLang="pt-BR" dirty="0"/>
              <a:t>únicas, fortes, e use-as onde haja recursos valiosos envolvidos</a:t>
            </a:r>
          </a:p>
          <a:p>
            <a:pPr lvl="2"/>
            <a:r>
              <a:rPr lang="pt-BR" altLang="pt-BR" dirty="0"/>
              <a:t>únicas, um pouco mais simples, e use-as onde o valor dos recursos protegidos é inferior </a:t>
            </a:r>
          </a:p>
          <a:p>
            <a:pPr lvl="2"/>
            <a:r>
              <a:rPr lang="pt-BR" altLang="pt-BR" dirty="0"/>
              <a:t>simples e reutilize-as para acessos sem risco</a:t>
            </a:r>
          </a:p>
          <a:p>
            <a:r>
              <a:rPr lang="pt-BR" altLang="pt-BR" dirty="0"/>
              <a:t>Armazene suas senhas de forma segura:</a:t>
            </a:r>
          </a:p>
          <a:p>
            <a:pPr lvl="1"/>
            <a:r>
              <a:rPr lang="pt-BR" altLang="pt-BR" dirty="0"/>
              <a:t>use programas gerenciadores de contas/senhas </a:t>
            </a:r>
          </a:p>
          <a:p>
            <a:pPr lvl="1"/>
            <a:r>
              <a:rPr lang="pt-BR" altLang="pt-BR" dirty="0"/>
              <a:t>anote-as em um papel e guarde-o em local seguro</a:t>
            </a:r>
          </a:p>
          <a:p>
            <a:pPr lvl="1"/>
            <a:r>
              <a:rPr lang="pt-BR" altLang="pt-BR" dirty="0"/>
              <a:t>grave-as em um arquivo criptografado</a:t>
            </a:r>
          </a:p>
        </p:txBody>
      </p:sp>
      <p:sp>
        <p:nvSpPr>
          <p:cNvPr id="3" name="Title 2">
            <a:extLst>
              <a:ext uri="{FF2B5EF4-FFF2-40B4-BE49-F238E27FC236}">
                <a16:creationId xmlns:a16="http://schemas.microsoft.com/office/drawing/2014/main" id="{823CB86A-BF29-1748-9B46-E93E2605EC60}"/>
              </a:ext>
            </a:extLst>
          </p:cNvPr>
          <p:cNvSpPr>
            <a:spLocks noGrp="1"/>
          </p:cNvSpPr>
          <p:nvPr>
            <p:ph type="title"/>
          </p:nvPr>
        </p:nvSpPr>
        <p:spPr/>
        <p:txBody>
          <a:bodyPr/>
          <a:lstStyle/>
          <a:p>
            <a:r>
              <a:rPr lang="pt-BR" dirty="0"/>
              <a:t>Contas e senhas</a:t>
            </a:r>
          </a:p>
        </p:txBody>
      </p:sp>
    </p:spTree>
    <p:extLst>
      <p:ext uri="{BB962C8B-B14F-4D97-AF65-F5344CB8AC3E}">
        <p14:creationId xmlns:p14="http://schemas.microsoft.com/office/powerpoint/2010/main" val="2396404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a:extLst>
              <a:ext uri="{FF2B5EF4-FFF2-40B4-BE49-F238E27FC236}">
                <a16:creationId xmlns:a16="http://schemas.microsoft.com/office/drawing/2014/main" id="{5C78782F-4B53-F342-9B01-EB15BCDC8069}"/>
              </a:ext>
            </a:extLst>
          </p:cNvPr>
          <p:cNvSpPr>
            <a:spLocks noGrp="1"/>
          </p:cNvSpPr>
          <p:nvPr>
            <p:ph idx="1"/>
          </p:nvPr>
        </p:nvSpPr>
        <p:spPr/>
        <p:txBody>
          <a:bodyPr/>
          <a:lstStyle/>
          <a:p>
            <a:r>
              <a:rPr lang="pt-BR" altLang="pt-BR" dirty="0"/>
              <a:t>A importância dos seus d</a:t>
            </a:r>
            <a:r>
              <a:rPr lang="pt-BR" altLang="pt-BR" noProof="0" dirty="0"/>
              <a:t>ados</a:t>
            </a:r>
          </a:p>
          <a:p>
            <a:r>
              <a:rPr lang="pt-BR" altLang="pt-BR" noProof="0" dirty="0"/>
              <a:t>Como seus dados podem ser abusados</a:t>
            </a:r>
            <a:endParaRPr lang="pt-BR" altLang="pt-BR" i="1" noProof="0" dirty="0"/>
          </a:p>
          <a:p>
            <a:r>
              <a:rPr lang="pt-BR" altLang="pt-BR" noProof="0" dirty="0"/>
              <a:t>Como se prevenir</a:t>
            </a:r>
          </a:p>
          <a:p>
            <a:r>
              <a:rPr lang="pt-BR" altLang="pt-BR" dirty="0"/>
              <a:t>Reduza a quantidade de dados sobre você </a:t>
            </a:r>
          </a:p>
          <a:p>
            <a:r>
              <a:rPr lang="pt-BR" altLang="pt-BR" noProof="0" dirty="0"/>
              <a:t>Informe-se sobre seus direitos</a:t>
            </a:r>
          </a:p>
          <a:p>
            <a:r>
              <a:rPr lang="pt-BR" altLang="pt-BR" noProof="0" dirty="0"/>
              <a:t>Saiba mais</a:t>
            </a:r>
          </a:p>
          <a:p>
            <a:r>
              <a:rPr lang="pt-BR" altLang="pt-BR" noProof="0" dirty="0"/>
              <a:t>Créditos</a:t>
            </a:r>
          </a:p>
        </p:txBody>
      </p:sp>
      <p:sp>
        <p:nvSpPr>
          <p:cNvPr id="8193" name="Title 1">
            <a:extLst>
              <a:ext uri="{FF2B5EF4-FFF2-40B4-BE49-F238E27FC236}">
                <a16:creationId xmlns:a16="http://schemas.microsoft.com/office/drawing/2014/main" id="{C55908CB-0C81-4C40-8DDB-72D2B1FEB87D}"/>
              </a:ext>
            </a:extLst>
          </p:cNvPr>
          <p:cNvSpPr>
            <a:spLocks noGrp="1"/>
          </p:cNvSpPr>
          <p:nvPr>
            <p:ph type="title"/>
          </p:nvPr>
        </p:nvSpPr>
        <p:spPr>
          <a:xfrm>
            <a:off x="457200" y="331200"/>
            <a:ext cx="8229600" cy="777600"/>
          </a:xfrm>
        </p:spPr>
        <p:txBody>
          <a:bodyPr/>
          <a:lstStyle/>
          <a:p>
            <a:r>
              <a:rPr lang="pt-BR" altLang="pt-BR" noProof="0" dirty="0"/>
              <a:t>Agenda</a:t>
            </a:r>
          </a:p>
        </p:txBody>
      </p:sp>
      <p:pic>
        <p:nvPicPr>
          <p:cNvPr id="4" name="Picture 2">
            <a:extLst>
              <a:ext uri="{FF2B5EF4-FFF2-40B4-BE49-F238E27FC236}">
                <a16:creationId xmlns:a16="http://schemas.microsoft.com/office/drawing/2014/main" id="{D320B2D7-15D2-1644-8EA8-1D794A1F99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5436096" y="3429000"/>
            <a:ext cx="2664579" cy="239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C0A5A0-20CE-BA41-B5BC-FAF1A3B9CF32}"/>
              </a:ext>
            </a:extLst>
          </p:cNvPr>
          <p:cNvSpPr>
            <a:spLocks noGrp="1"/>
          </p:cNvSpPr>
          <p:nvPr>
            <p:ph idx="1"/>
          </p:nvPr>
        </p:nvSpPr>
        <p:spPr/>
        <p:txBody>
          <a:bodyPr/>
          <a:lstStyle/>
          <a:p>
            <a:r>
              <a:rPr lang="pt-BR" altLang="pt-BR" dirty="0"/>
              <a:t>Altere suas senhas:</a:t>
            </a:r>
          </a:p>
          <a:p>
            <a:pPr lvl="1"/>
            <a:r>
              <a:rPr lang="pt-BR" altLang="pt-BR" dirty="0"/>
              <a:t>imediatamente: se desconfiar que tenham sido descobertas ou usadas em computadores invadidos ou infectados</a:t>
            </a:r>
          </a:p>
          <a:p>
            <a:pPr lvl="1"/>
            <a:r>
              <a:rPr lang="pt-BR" altLang="pt-BR" dirty="0"/>
              <a:t>rapidamente:</a:t>
            </a:r>
          </a:p>
          <a:p>
            <a:pPr lvl="2"/>
            <a:r>
              <a:rPr lang="pt-BR" altLang="pt-BR" dirty="0"/>
              <a:t>se perder um computador onde elas estejam gravadas</a:t>
            </a:r>
          </a:p>
          <a:p>
            <a:pPr lvl="2"/>
            <a:r>
              <a:rPr lang="pt-BR" altLang="pt-BR" dirty="0"/>
              <a:t>se usar:</a:t>
            </a:r>
          </a:p>
          <a:p>
            <a:pPr lvl="3"/>
            <a:r>
              <a:rPr lang="pt-BR" altLang="pt-BR" dirty="0"/>
              <a:t>um padrão de formação e desconfiar que alguma tenha sido descoberta</a:t>
            </a:r>
          </a:p>
          <a:p>
            <a:pPr lvl="3"/>
            <a:r>
              <a:rPr lang="pt-BR" altLang="pt-BR" dirty="0"/>
              <a:t>uma mesma senha em mais de um lugar e desconfiar que ela tenha sido descoberta em algum deles </a:t>
            </a:r>
          </a:p>
          <a:p>
            <a:pPr lvl="2"/>
            <a:r>
              <a:rPr lang="pt-BR" altLang="pt-BR" dirty="0"/>
              <a:t>ao adquirir equipamentos acessíveis via rede</a:t>
            </a:r>
          </a:p>
          <a:p>
            <a:pPr lvl="3"/>
            <a:r>
              <a:rPr lang="pt-BR" altLang="pt-BR" dirty="0"/>
              <a:t>eles podem estar configurados com senha padrão</a:t>
            </a:r>
          </a:p>
        </p:txBody>
      </p:sp>
      <p:sp>
        <p:nvSpPr>
          <p:cNvPr id="3" name="Title 2">
            <a:extLst>
              <a:ext uri="{FF2B5EF4-FFF2-40B4-BE49-F238E27FC236}">
                <a16:creationId xmlns:a16="http://schemas.microsoft.com/office/drawing/2014/main" id="{823CB86A-BF29-1748-9B46-E93E2605EC60}"/>
              </a:ext>
            </a:extLst>
          </p:cNvPr>
          <p:cNvSpPr>
            <a:spLocks noGrp="1"/>
          </p:cNvSpPr>
          <p:nvPr>
            <p:ph type="title"/>
          </p:nvPr>
        </p:nvSpPr>
        <p:spPr/>
        <p:txBody>
          <a:bodyPr/>
          <a:lstStyle/>
          <a:p>
            <a:r>
              <a:rPr lang="pt-BR" dirty="0"/>
              <a:t>Contas e senhas</a:t>
            </a:r>
          </a:p>
        </p:txBody>
      </p:sp>
    </p:spTree>
    <p:extLst>
      <p:ext uri="{BB962C8B-B14F-4D97-AF65-F5344CB8AC3E}">
        <p14:creationId xmlns:p14="http://schemas.microsoft.com/office/powerpoint/2010/main" val="1195028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a:extLst>
              <a:ext uri="{FF2B5EF4-FFF2-40B4-BE49-F238E27FC236}">
                <a16:creationId xmlns:a16="http://schemas.microsoft.com/office/drawing/2014/main" id="{BBC1AD9F-8752-5644-9F13-C2B22122156C}"/>
              </a:ext>
            </a:extLst>
          </p:cNvPr>
          <p:cNvSpPr>
            <a:spLocks noGrp="1"/>
          </p:cNvSpPr>
          <p:nvPr>
            <p:ph idx="1"/>
          </p:nvPr>
        </p:nvSpPr>
        <p:spPr>
          <a:xfrm>
            <a:off x="457200" y="1440000"/>
            <a:ext cx="8363272" cy="4725304"/>
          </a:xfrm>
        </p:spPr>
        <p:txBody>
          <a:bodyPr/>
          <a:lstStyle/>
          <a:p>
            <a:r>
              <a:rPr lang="pt-BR" altLang="pt-BR" noProof="0" dirty="0"/>
              <a:t>Configure opções de recuperação de senhas:</a:t>
            </a:r>
          </a:p>
          <a:p>
            <a:pPr lvl="1">
              <a:spcBef>
                <a:spcPts val="300"/>
              </a:spcBef>
            </a:pPr>
            <a:r>
              <a:rPr lang="pt-BR" altLang="pt-BR" sz="1800" noProof="0" dirty="0"/>
              <a:t>endereço de </a:t>
            </a:r>
            <a:r>
              <a:rPr lang="pt-BR" altLang="pt-BR" sz="1800" i="1" noProof="0" dirty="0"/>
              <a:t>e-mail</a:t>
            </a:r>
            <a:r>
              <a:rPr lang="pt-BR" altLang="pt-BR" sz="1800" noProof="0" dirty="0"/>
              <a:t> alternativo, pergunta de segurança, dica de segurança, número de telefone celular</a:t>
            </a:r>
          </a:p>
          <a:p>
            <a:r>
              <a:rPr lang="pt-BR" altLang="pt-BR" noProof="0" dirty="0"/>
              <a:t>Ao usar perguntas de segurança:</a:t>
            </a:r>
          </a:p>
          <a:p>
            <a:pPr lvl="1">
              <a:spcBef>
                <a:spcPts val="300"/>
              </a:spcBef>
            </a:pPr>
            <a:r>
              <a:rPr lang="pt-BR" altLang="pt-BR" sz="1800" noProof="0" dirty="0"/>
              <a:t>evite escolher questões cujas respostas sejam facilmente adivinhadas</a:t>
            </a:r>
          </a:p>
          <a:p>
            <a:pPr lvl="1">
              <a:spcBef>
                <a:spcPts val="300"/>
              </a:spcBef>
            </a:pPr>
            <a:r>
              <a:rPr lang="pt-BR" altLang="pt-BR" sz="1800" noProof="0" dirty="0"/>
              <a:t>procure criar suas próprias questões</a:t>
            </a:r>
          </a:p>
          <a:p>
            <a:r>
              <a:rPr lang="pt-BR" altLang="pt-BR" dirty="0"/>
              <a:t>Ao usar dicas de segurança, escolha aquelas que sejam:</a:t>
            </a:r>
          </a:p>
          <a:p>
            <a:pPr lvl="1">
              <a:spcBef>
                <a:spcPts val="300"/>
              </a:spcBef>
            </a:pPr>
            <a:r>
              <a:rPr lang="pt-BR" altLang="pt-BR" sz="1800" dirty="0"/>
              <a:t>vagas o suficiente para que ninguém consiga descobri-las, e </a:t>
            </a:r>
          </a:p>
          <a:p>
            <a:pPr lvl="1">
              <a:spcBef>
                <a:spcPts val="300"/>
              </a:spcBef>
            </a:pPr>
            <a:r>
              <a:rPr lang="pt-BR" altLang="pt-BR" sz="1800" dirty="0"/>
              <a:t>claras o bastante para que você consiga entendê-las</a:t>
            </a:r>
          </a:p>
          <a:p>
            <a:r>
              <a:rPr lang="pt-BR" altLang="pt-BR" dirty="0"/>
              <a:t> Ao solicitar o envio de suas senhas por </a:t>
            </a:r>
            <a:r>
              <a:rPr lang="pt-BR" altLang="pt-BR" i="1" dirty="0"/>
              <a:t>e-mail</a:t>
            </a:r>
            <a:r>
              <a:rPr lang="pt-BR" altLang="pt-BR" dirty="0"/>
              <a:t>:</a:t>
            </a:r>
          </a:p>
          <a:p>
            <a:pPr lvl="1">
              <a:spcBef>
                <a:spcPts val="300"/>
              </a:spcBef>
            </a:pPr>
            <a:r>
              <a:rPr lang="pt-BR" altLang="pt-BR" sz="1800" dirty="0"/>
              <a:t>procure alterá-las o mais rápido possível</a:t>
            </a:r>
          </a:p>
          <a:p>
            <a:pPr lvl="1">
              <a:spcBef>
                <a:spcPts val="300"/>
              </a:spcBef>
            </a:pPr>
            <a:r>
              <a:rPr lang="pt-BR" altLang="pt-BR" sz="1800" dirty="0"/>
              <a:t>cadastre um </a:t>
            </a:r>
            <a:r>
              <a:rPr lang="pt-BR" altLang="pt-BR" sz="1800" i="1" dirty="0"/>
              <a:t>e-mail</a:t>
            </a:r>
            <a:r>
              <a:rPr lang="pt-BR" altLang="pt-BR" sz="1800" dirty="0"/>
              <a:t> que você acesse regularmente</a:t>
            </a:r>
          </a:p>
          <a:p>
            <a:pPr lvl="2">
              <a:spcBef>
                <a:spcPts val="300"/>
              </a:spcBef>
            </a:pPr>
            <a:r>
              <a:rPr lang="pt-BR" altLang="pt-BR" dirty="0"/>
              <a:t>para não esquecer a senha desta conta também</a:t>
            </a:r>
          </a:p>
        </p:txBody>
      </p:sp>
      <p:sp>
        <p:nvSpPr>
          <p:cNvPr id="46081" name="Title 1">
            <a:extLst>
              <a:ext uri="{FF2B5EF4-FFF2-40B4-BE49-F238E27FC236}">
                <a16:creationId xmlns:a16="http://schemas.microsoft.com/office/drawing/2014/main" id="{34E47D44-186E-7940-89AD-BA6A7AA663E3}"/>
              </a:ext>
            </a:extLst>
          </p:cNvPr>
          <p:cNvSpPr>
            <a:spLocks noGrp="1"/>
          </p:cNvSpPr>
          <p:nvPr>
            <p:ph type="title"/>
          </p:nvPr>
        </p:nvSpPr>
        <p:spPr>
          <a:xfrm>
            <a:off x="457200" y="331200"/>
            <a:ext cx="8229600" cy="777875"/>
          </a:xfrm>
        </p:spPr>
        <p:txBody>
          <a:bodyPr/>
          <a:lstStyle/>
          <a:p>
            <a:r>
              <a:rPr lang="pt-BR" dirty="0"/>
              <a:t>Contas e senhas</a:t>
            </a:r>
            <a:endParaRPr lang="pt-BR" altLang="pt-BR" noProof="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DF2EA5-C7F9-1EE1-80D7-D93E5667A2D3}"/>
              </a:ext>
            </a:extLst>
          </p:cNvPr>
          <p:cNvPicPr>
            <a:picLocks noChangeAspect="1"/>
          </p:cNvPicPr>
          <p:nvPr/>
        </p:nvPicPr>
        <p:blipFill rotWithShape="1">
          <a:blip r:embed="rId3">
            <a:extLst>
              <a:ext uri="{28A0092B-C50C-407E-A947-70E740481C1C}">
                <a14:useLocalDpi xmlns:a14="http://schemas.microsoft.com/office/drawing/2010/main" val="0"/>
              </a:ext>
            </a:extLst>
          </a:blip>
          <a:srcRect r="2739" b="3715"/>
          <a:stretch/>
        </p:blipFill>
        <p:spPr>
          <a:xfrm>
            <a:off x="5148064" y="2780928"/>
            <a:ext cx="3911995" cy="3456384"/>
          </a:xfrm>
          <a:prstGeom prst="rect">
            <a:avLst/>
          </a:prstGeom>
        </p:spPr>
      </p:pic>
      <p:sp>
        <p:nvSpPr>
          <p:cNvPr id="5" name="Content Placeholder 4">
            <a:extLst>
              <a:ext uri="{FF2B5EF4-FFF2-40B4-BE49-F238E27FC236}">
                <a16:creationId xmlns:a16="http://schemas.microsoft.com/office/drawing/2014/main" id="{E780004E-6DD1-4A22-2B96-A5B97933FDBC}"/>
              </a:ext>
            </a:extLst>
          </p:cNvPr>
          <p:cNvSpPr>
            <a:spLocks noGrp="1"/>
          </p:cNvSpPr>
          <p:nvPr>
            <p:ph sz="half" idx="1"/>
          </p:nvPr>
        </p:nvSpPr>
        <p:spPr>
          <a:xfrm>
            <a:off x="457200" y="1440001"/>
            <a:ext cx="4258816" cy="1484943"/>
          </a:xfrm>
        </p:spPr>
        <p:txBody>
          <a:bodyPr/>
          <a:lstStyle/>
          <a:p>
            <a:r>
              <a:rPr lang="pt-BR" altLang="pt-BR" dirty="0"/>
              <a:t>Também chamada de:</a:t>
            </a:r>
          </a:p>
          <a:p>
            <a:pPr marL="648000" lvl="1" indent="-252000"/>
            <a:r>
              <a:rPr lang="pt-BR" altLang="pt-BR" i="1" dirty="0" err="1"/>
              <a:t>two-factor</a:t>
            </a:r>
            <a:r>
              <a:rPr lang="pt-BR" altLang="pt-BR" i="1" dirty="0"/>
              <a:t> </a:t>
            </a:r>
            <a:r>
              <a:rPr lang="pt-BR" altLang="pt-BR" i="1" dirty="0" err="1"/>
              <a:t>authentication</a:t>
            </a:r>
            <a:endParaRPr lang="pt-BR" altLang="pt-BR" i="1" dirty="0"/>
          </a:p>
          <a:p>
            <a:pPr marL="648000" lvl="1" indent="-252000"/>
            <a:r>
              <a:rPr lang="pt-BR" altLang="pt-BR" dirty="0">
                <a:solidFill>
                  <a:srgbClr val="000000"/>
                </a:solidFill>
              </a:rPr>
              <a:t>verificação ou autenticação em dois fatores</a:t>
            </a:r>
          </a:p>
        </p:txBody>
      </p:sp>
      <p:sp>
        <p:nvSpPr>
          <p:cNvPr id="7" name="Content Placeholder 6">
            <a:extLst>
              <a:ext uri="{FF2B5EF4-FFF2-40B4-BE49-F238E27FC236}">
                <a16:creationId xmlns:a16="http://schemas.microsoft.com/office/drawing/2014/main" id="{3ACC9B75-DD32-E455-ED5D-1BA140503AA8}"/>
              </a:ext>
            </a:extLst>
          </p:cNvPr>
          <p:cNvSpPr>
            <a:spLocks noGrp="1"/>
          </p:cNvSpPr>
          <p:nvPr>
            <p:ph sz="half" idx="2"/>
          </p:nvPr>
        </p:nvSpPr>
        <p:spPr>
          <a:xfrm>
            <a:off x="4427984" y="1844824"/>
            <a:ext cx="4330824" cy="1080120"/>
          </a:xfrm>
        </p:spPr>
        <p:txBody>
          <a:bodyPr/>
          <a:lstStyle/>
          <a:p>
            <a:pPr marL="648000" lvl="1" indent="-252000"/>
            <a:r>
              <a:rPr lang="pt-BR" altLang="pt-BR" dirty="0"/>
              <a:t>aprovação de </a:t>
            </a:r>
            <a:r>
              <a:rPr lang="pt-BR" altLang="pt-BR" i="1" dirty="0"/>
              <a:t>login</a:t>
            </a:r>
          </a:p>
          <a:p>
            <a:pPr marL="648000" lvl="1" indent="-252000"/>
            <a:r>
              <a:rPr lang="pt-BR" altLang="pt-BR" dirty="0">
                <a:solidFill>
                  <a:srgbClr val="000000"/>
                </a:solidFill>
                <a:ea typeface="ＭＳ Ｐゴシック" charset="0"/>
              </a:rPr>
              <a:t>verificação ou autenticação em dois passos</a:t>
            </a:r>
          </a:p>
        </p:txBody>
      </p:sp>
      <p:sp>
        <p:nvSpPr>
          <p:cNvPr id="28673" name="Title 1">
            <a:extLst>
              <a:ext uri="{FF2B5EF4-FFF2-40B4-BE49-F238E27FC236}">
                <a16:creationId xmlns:a16="http://schemas.microsoft.com/office/drawing/2014/main" id="{38BF75E2-1F27-AC4E-AE86-AA80B8D04FD0}"/>
              </a:ext>
            </a:extLst>
          </p:cNvPr>
          <p:cNvSpPr>
            <a:spLocks noGrp="1"/>
          </p:cNvSpPr>
          <p:nvPr>
            <p:ph type="title"/>
          </p:nvPr>
        </p:nvSpPr>
        <p:spPr/>
        <p:txBody>
          <a:bodyPr/>
          <a:lstStyle/>
          <a:p>
            <a:r>
              <a:rPr lang="pt-BR" altLang="pt-BR" noProof="0" dirty="0"/>
              <a:t>Verificação em duas etapas</a:t>
            </a:r>
          </a:p>
        </p:txBody>
      </p:sp>
      <p:sp>
        <p:nvSpPr>
          <p:cNvPr id="9" name="Content Placeholder 2">
            <a:extLst>
              <a:ext uri="{FF2B5EF4-FFF2-40B4-BE49-F238E27FC236}">
                <a16:creationId xmlns:a16="http://schemas.microsoft.com/office/drawing/2014/main" id="{41613749-B0D8-6A42-9BB0-FFD4CF8EDC43}"/>
              </a:ext>
            </a:extLst>
          </p:cNvPr>
          <p:cNvSpPr txBox="1">
            <a:spLocks/>
          </p:cNvSpPr>
          <p:nvPr/>
        </p:nvSpPr>
        <p:spPr bwMode="auto">
          <a:xfrm>
            <a:off x="457199" y="3140968"/>
            <a:ext cx="4906889" cy="315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600"/>
              </a:spcBef>
              <a:spcAft>
                <a:spcPct val="0"/>
              </a:spcAft>
              <a:buFont typeface="Arial" panose="020B0604020202020204" pitchFamily="34" charset="0"/>
              <a:buChar char="•"/>
              <a:defRPr sz="2200" b="1" kern="1200">
                <a:solidFill>
                  <a:schemeClr val="tx1"/>
                </a:solidFill>
                <a:latin typeface="Arial"/>
                <a:ea typeface="ＭＳ Ｐゴシック" charset="0"/>
                <a:cs typeface="Arial"/>
              </a:defRPr>
            </a:lvl1pPr>
            <a:lvl2pPr marL="742950" indent="-285750" algn="l" defTabSz="457200" rtl="0" eaLnBrk="0" fontAlgn="base" hangingPunct="0">
              <a:spcBef>
                <a:spcPts val="600"/>
              </a:spcBef>
              <a:spcAft>
                <a:spcPct val="0"/>
              </a:spcAft>
              <a:buFont typeface="Arial" panose="020B0604020202020204" pitchFamily="34" charset="0"/>
              <a:buChar char="–"/>
              <a:defRPr sz="2000" b="1" kern="1200">
                <a:solidFill>
                  <a:schemeClr val="tx1"/>
                </a:solidFill>
                <a:latin typeface="Arial"/>
                <a:ea typeface="ＭＳ Ｐゴシック" charset="0"/>
                <a:cs typeface="Arial"/>
              </a:defRPr>
            </a:lvl2pPr>
            <a:lvl3pPr marL="1143000" indent="-228600" algn="l" defTabSz="457200" rtl="0" eaLnBrk="0" fontAlgn="base" hangingPunct="0">
              <a:spcBef>
                <a:spcPts val="600"/>
              </a:spcBef>
              <a:spcAft>
                <a:spcPct val="0"/>
              </a:spcAft>
              <a:buFont typeface="Arial" panose="020B0604020202020204" pitchFamily="34" charset="0"/>
              <a:buChar char="•"/>
              <a:defRPr sz="1800" b="0" kern="1200">
                <a:solidFill>
                  <a:schemeClr val="tx1"/>
                </a:solidFill>
                <a:latin typeface="Arial"/>
                <a:ea typeface="ＭＳ Ｐゴシック" charset="0"/>
                <a:cs typeface="Arial"/>
              </a:defRPr>
            </a:lvl3pPr>
            <a:lvl4pPr marL="1600200" indent="-228600" algn="l" defTabSz="457200" rtl="0" eaLnBrk="0" fontAlgn="base" hangingPunct="0">
              <a:spcBef>
                <a:spcPts val="600"/>
              </a:spcBef>
              <a:spcAft>
                <a:spcPct val="0"/>
              </a:spcAft>
              <a:buFont typeface="Arial" panose="020B0604020202020204" pitchFamily="34" charset="0"/>
              <a:buChar char="–"/>
              <a:defRPr sz="1600" b="0" kern="1200">
                <a:solidFill>
                  <a:schemeClr val="tx1"/>
                </a:solidFill>
                <a:latin typeface="Arial"/>
                <a:ea typeface="ＭＳ Ｐゴシック" charset="0"/>
                <a:cs typeface="Arial"/>
              </a:defRPr>
            </a:lvl4pPr>
            <a:lvl5pPr marL="2057400" indent="-228600" algn="l" defTabSz="457200" rtl="0" eaLnBrk="0" fontAlgn="base" hangingPunct="0">
              <a:spcBef>
                <a:spcPts val="600"/>
              </a:spcBef>
              <a:spcAft>
                <a:spcPct val="0"/>
              </a:spcAft>
              <a:buFont typeface="Arial" panose="020B0604020202020204" pitchFamily="34" charset="0"/>
              <a:buChar char="»"/>
              <a:defRPr sz="1600" b="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pt-BR" altLang="pt-BR" dirty="0"/>
              <a:t>Recurso opcional oferecido por diversos serviços:</a:t>
            </a:r>
          </a:p>
          <a:p>
            <a:pPr lvl="1"/>
            <a:r>
              <a:rPr lang="pt-BR" altLang="pt-BR" i="1" dirty="0"/>
              <a:t>webmail, </a:t>
            </a:r>
            <a:r>
              <a:rPr lang="pt-BR" altLang="pt-BR" dirty="0"/>
              <a:t>redes sociais, </a:t>
            </a:r>
            <a:r>
              <a:rPr lang="pt-BR" altLang="pt-BR" i="1" dirty="0"/>
              <a:t>Internet Banking, </a:t>
            </a:r>
            <a:r>
              <a:rPr lang="pt-BR" altLang="pt-BR" dirty="0"/>
              <a:t>serviços em nuvem</a:t>
            </a:r>
          </a:p>
          <a:p>
            <a:pPr lvl="1"/>
            <a:r>
              <a:rPr lang="pt-BR" altLang="pt-BR" dirty="0"/>
              <a:t>ao ser habilitada aumenta a segurança de sua conta</a:t>
            </a:r>
          </a:p>
          <a:p>
            <a:pPr lvl="1"/>
            <a:r>
              <a:rPr lang="pt-BR" altLang="pt-BR" dirty="0"/>
              <a:t>pode ser desabilitada</a:t>
            </a:r>
          </a:p>
        </p:txBody>
      </p:sp>
    </p:spTree>
    <p:extLst>
      <p:ext uri="{BB962C8B-B14F-4D97-AF65-F5344CB8AC3E}">
        <p14:creationId xmlns:p14="http://schemas.microsoft.com/office/powerpoint/2010/main" val="3101737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74927F-A0D1-5B47-AA01-8EF6069327BC}"/>
              </a:ext>
            </a:extLst>
          </p:cNvPr>
          <p:cNvSpPr>
            <a:spLocks noGrp="1"/>
          </p:cNvSpPr>
          <p:nvPr>
            <p:ph idx="1"/>
          </p:nvPr>
        </p:nvSpPr>
        <p:spPr>
          <a:xfrm>
            <a:off x="457200" y="1440000"/>
            <a:ext cx="8229600" cy="4686480"/>
          </a:xfrm>
        </p:spPr>
        <p:txBody>
          <a:bodyPr/>
          <a:lstStyle/>
          <a:p>
            <a:r>
              <a:rPr lang="pt-BR" altLang="pt-BR" noProof="0" dirty="0"/>
              <a:t>Dificulta o acesso indevido de contas de usuário</a:t>
            </a:r>
          </a:p>
          <a:p>
            <a:r>
              <a:rPr lang="pt-BR" altLang="pt-BR" noProof="0" dirty="0"/>
              <a:t>Para que o acesso ocorra é necessário que o atacante realize com sucesso duas etapas</a:t>
            </a:r>
          </a:p>
          <a:p>
            <a:pPr lvl="1">
              <a:spcBef>
                <a:spcPts val="300"/>
              </a:spcBef>
            </a:pPr>
            <a:r>
              <a:rPr lang="pt-BR" altLang="pt-BR" noProof="0" dirty="0"/>
              <a:t>primeira etapa: geralmente a senha do usuário</a:t>
            </a:r>
          </a:p>
          <a:p>
            <a:pPr lvl="1">
              <a:spcBef>
                <a:spcPts val="300"/>
              </a:spcBef>
            </a:pPr>
            <a:r>
              <a:rPr lang="pt-BR" altLang="pt-BR" noProof="0" dirty="0"/>
              <a:t>segunda etapa: informações adicionais</a:t>
            </a:r>
          </a:p>
          <a:p>
            <a:r>
              <a:rPr lang="pt-BR" altLang="pt-BR" dirty="0"/>
              <a:t>Segunda etapa pode envolver:</a:t>
            </a:r>
          </a:p>
          <a:p>
            <a:pPr lvl="1">
              <a:spcBef>
                <a:spcPts val="300"/>
              </a:spcBef>
            </a:pPr>
            <a:r>
              <a:rPr lang="pt-BR" altLang="pt-BR" dirty="0"/>
              <a:t>algo que apenas você sabe</a:t>
            </a:r>
          </a:p>
          <a:p>
            <a:pPr lvl="2">
              <a:spcBef>
                <a:spcPts val="300"/>
              </a:spcBef>
            </a:pPr>
            <a:r>
              <a:rPr lang="pt-BR" altLang="pt-BR" dirty="0"/>
              <a:t>outra senha, perguntas de segurança, número PIN, alguma informação pessoal</a:t>
            </a:r>
          </a:p>
          <a:p>
            <a:pPr lvl="1">
              <a:spcBef>
                <a:spcPts val="300"/>
              </a:spcBef>
            </a:pPr>
            <a:r>
              <a:rPr lang="pt-BR" altLang="pt-BR" dirty="0"/>
              <a:t>algo que apenas você possui</a:t>
            </a:r>
          </a:p>
          <a:p>
            <a:pPr lvl="2">
              <a:spcBef>
                <a:spcPts val="300"/>
              </a:spcBef>
            </a:pPr>
            <a:r>
              <a:rPr lang="pt-BR" altLang="pt-BR" dirty="0"/>
              <a:t>código de verificação, cartão de senhas bancárias, </a:t>
            </a:r>
            <a:r>
              <a:rPr lang="pt-BR" altLang="pt-BR" i="1" dirty="0"/>
              <a:t>token</a:t>
            </a:r>
            <a:r>
              <a:rPr lang="pt-BR" altLang="pt-BR" dirty="0"/>
              <a:t> gerador de senhas, acesso a determinado computador ou dispositivo móvel</a:t>
            </a:r>
          </a:p>
          <a:p>
            <a:pPr lvl="1">
              <a:spcBef>
                <a:spcPts val="300"/>
              </a:spcBef>
            </a:pPr>
            <a:r>
              <a:rPr lang="pt-BR" altLang="pt-BR" dirty="0"/>
              <a:t>algo que você é</a:t>
            </a:r>
          </a:p>
          <a:p>
            <a:pPr lvl="2">
              <a:spcBef>
                <a:spcPts val="300"/>
              </a:spcBef>
            </a:pPr>
            <a:r>
              <a:rPr lang="pt-BR" altLang="pt-BR" dirty="0"/>
              <a:t>informações biométricas: impressão digital, palma da mão, rosto</a:t>
            </a:r>
            <a:endParaRPr lang="pt-BR" altLang="pt-BR" noProof="0" dirty="0"/>
          </a:p>
        </p:txBody>
      </p:sp>
      <p:sp>
        <p:nvSpPr>
          <p:cNvPr id="30721" name="Title 1">
            <a:extLst>
              <a:ext uri="{FF2B5EF4-FFF2-40B4-BE49-F238E27FC236}">
                <a16:creationId xmlns:a16="http://schemas.microsoft.com/office/drawing/2014/main" id="{B3E3B6E5-333C-D541-8662-38CA230FD6D0}"/>
              </a:ext>
            </a:extLst>
          </p:cNvPr>
          <p:cNvSpPr>
            <a:spLocks noGrp="1"/>
          </p:cNvSpPr>
          <p:nvPr>
            <p:ph type="title"/>
          </p:nvPr>
        </p:nvSpPr>
        <p:spPr/>
        <p:txBody>
          <a:bodyPr/>
          <a:lstStyle/>
          <a:p>
            <a:r>
              <a:rPr lang="pt-BR" altLang="pt-BR" noProof="0" dirty="0"/>
              <a:t>Verificação em duas etapas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a:extLst>
              <a:ext uri="{FF2B5EF4-FFF2-40B4-BE49-F238E27FC236}">
                <a16:creationId xmlns:a16="http://schemas.microsoft.com/office/drawing/2014/main" id="{059B2953-12EC-7649-A451-39004B99C64E}"/>
              </a:ext>
            </a:extLst>
          </p:cNvPr>
          <p:cNvSpPr>
            <a:spLocks noGrp="1"/>
          </p:cNvSpPr>
          <p:nvPr>
            <p:ph idx="1"/>
          </p:nvPr>
        </p:nvSpPr>
        <p:spPr>
          <a:xfrm>
            <a:off x="457200" y="1440000"/>
            <a:ext cx="8229599" cy="4525963"/>
          </a:xfrm>
        </p:spPr>
        <p:txBody>
          <a:bodyPr/>
          <a:lstStyle/>
          <a:p>
            <a:r>
              <a:rPr lang="pt-BR" altLang="pt-BR" noProof="0" dirty="0"/>
              <a:t>Código individual </a:t>
            </a:r>
          </a:p>
          <a:p>
            <a:pPr lvl="1">
              <a:spcBef>
                <a:spcPts val="300"/>
              </a:spcBef>
            </a:pPr>
            <a:r>
              <a:rPr lang="pt-BR" altLang="pt-BR" noProof="0" dirty="0"/>
              <a:t>criado pelo serviço e enviado de forma que apenas você possa recebê-lo</a:t>
            </a:r>
          </a:p>
          <a:p>
            <a:pPr lvl="2">
              <a:spcBef>
                <a:spcPts val="300"/>
              </a:spcBef>
            </a:pPr>
            <a:r>
              <a:rPr lang="pt-BR" altLang="pt-BR" noProof="0" dirty="0"/>
              <a:t>por</a:t>
            </a:r>
            <a:r>
              <a:rPr lang="pt-BR" altLang="pt-BR" i="1" noProof="0" dirty="0"/>
              <a:t> e-mail, </a:t>
            </a:r>
            <a:r>
              <a:rPr lang="pt-BR" altLang="pt-BR" noProof="0" dirty="0"/>
              <a:t>chamada de voz, mensagem SMS</a:t>
            </a:r>
            <a:endParaRPr lang="pt-BR" altLang="pt-BR" dirty="0"/>
          </a:p>
          <a:p>
            <a:pPr lvl="2">
              <a:spcBef>
                <a:spcPts val="300"/>
              </a:spcBef>
            </a:pPr>
            <a:r>
              <a:rPr lang="pt-BR" altLang="pt-BR" noProof="0" dirty="0"/>
              <a:t>pode ser gerado por um aplicativo autenticador instalado em seu dispositivo móvel</a:t>
            </a:r>
          </a:p>
          <a:p>
            <a:pPr marL="0" indent="0">
              <a:buNone/>
            </a:pPr>
            <a:r>
              <a:rPr lang="pt-BR" altLang="pt-BR" dirty="0">
                <a:solidFill>
                  <a:schemeClr val="accent2"/>
                </a:solidFill>
              </a:rPr>
              <a:t>Cuidados a serem tomados:</a:t>
            </a:r>
          </a:p>
          <a:p>
            <a:pPr lvl="1">
              <a:spcBef>
                <a:spcPts val="300"/>
              </a:spcBef>
            </a:pPr>
            <a:r>
              <a:rPr lang="pt-BR" altLang="pt-BR" dirty="0"/>
              <a:t>mantenha atualizados seus dados para recebimento</a:t>
            </a:r>
          </a:p>
          <a:p>
            <a:pPr lvl="2">
              <a:spcBef>
                <a:spcPts val="300"/>
              </a:spcBef>
            </a:pPr>
            <a:r>
              <a:rPr lang="pt-BR" altLang="pt-BR" dirty="0"/>
              <a:t>números de telefones celulares alternativos podem ser cadastrados, caso o seu principal não esteja disponível </a:t>
            </a:r>
          </a:p>
          <a:p>
            <a:pPr lvl="1">
              <a:spcBef>
                <a:spcPts val="300"/>
              </a:spcBef>
            </a:pPr>
            <a:r>
              <a:rPr lang="pt-BR" altLang="pt-BR" dirty="0"/>
              <a:t>certifique-se de estar com seu telefone celular, caso tenha configurado:</a:t>
            </a:r>
          </a:p>
          <a:p>
            <a:pPr lvl="2">
              <a:spcBef>
                <a:spcPts val="300"/>
              </a:spcBef>
            </a:pPr>
            <a:r>
              <a:rPr lang="pt-BR" altLang="pt-BR" dirty="0"/>
              <a:t>o envio via SMS ou o uso do aplicativo autenticador </a:t>
            </a:r>
          </a:p>
          <a:p>
            <a:pPr lvl="2">
              <a:spcBef>
                <a:spcPts val="300"/>
              </a:spcBef>
            </a:pPr>
            <a:r>
              <a:rPr lang="pt-BR" altLang="pt-BR" dirty="0"/>
              <a:t>aplicativo autenticador deve ser usado em casos onde não é possível receber mensagens SMS</a:t>
            </a:r>
          </a:p>
        </p:txBody>
      </p:sp>
      <p:sp>
        <p:nvSpPr>
          <p:cNvPr id="36865" name="Title 1">
            <a:extLst>
              <a:ext uri="{FF2B5EF4-FFF2-40B4-BE49-F238E27FC236}">
                <a16:creationId xmlns:a16="http://schemas.microsoft.com/office/drawing/2014/main" id="{6B65F11D-5F08-1842-B09E-87621171F3A8}"/>
              </a:ext>
            </a:extLst>
          </p:cNvPr>
          <p:cNvSpPr>
            <a:spLocks noGrp="1"/>
          </p:cNvSpPr>
          <p:nvPr>
            <p:ph type="title"/>
          </p:nvPr>
        </p:nvSpPr>
        <p:spPr>
          <a:xfrm>
            <a:off x="457199" y="331200"/>
            <a:ext cx="8229600" cy="777875"/>
          </a:xfrm>
        </p:spPr>
        <p:txBody>
          <a:bodyPr/>
          <a:lstStyle/>
          <a:p>
            <a:r>
              <a:rPr lang="pt-BR" altLang="pt-BR" dirty="0"/>
              <a:t>Verificação em duas etapas:</a:t>
            </a:r>
            <a:br>
              <a:rPr lang="pt-BR" altLang="pt-BR" dirty="0"/>
            </a:br>
            <a:r>
              <a:rPr lang="pt-BR" altLang="pt-BR" dirty="0"/>
              <a:t>Código </a:t>
            </a:r>
            <a:r>
              <a:rPr lang="pt-BR" altLang="pt-BR" noProof="0" dirty="0"/>
              <a:t>de verificação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a:extLst>
              <a:ext uri="{FF2B5EF4-FFF2-40B4-BE49-F238E27FC236}">
                <a16:creationId xmlns:a16="http://schemas.microsoft.com/office/drawing/2014/main" id="{7EF1B211-B907-264D-82C6-15A0D53CEECE}"/>
              </a:ext>
            </a:extLst>
          </p:cNvPr>
          <p:cNvSpPr>
            <a:spLocks noGrp="1"/>
          </p:cNvSpPr>
          <p:nvPr>
            <p:ph idx="1"/>
          </p:nvPr>
        </p:nvSpPr>
        <p:spPr>
          <a:xfrm>
            <a:off x="457200" y="1440000"/>
            <a:ext cx="8291264" cy="4525963"/>
          </a:xfrm>
        </p:spPr>
        <p:txBody>
          <a:bodyPr/>
          <a:lstStyle/>
          <a:p>
            <a:r>
              <a:rPr lang="pt-BR" altLang="pt-BR" noProof="0" dirty="0"/>
              <a:t>Chave eletrônica</a:t>
            </a:r>
          </a:p>
          <a:p>
            <a:pPr lvl="1"/>
            <a:r>
              <a:rPr lang="pt-BR" altLang="pt-BR" dirty="0"/>
              <a:t>tipo</a:t>
            </a:r>
            <a:r>
              <a:rPr lang="pt-BR" altLang="pt-BR" noProof="0" dirty="0"/>
              <a:t> de dispositivo eletrônico que gera códigos usados na verificação da sua identidade</a:t>
            </a:r>
          </a:p>
          <a:p>
            <a:pPr>
              <a:spcBef>
                <a:spcPts val="300"/>
              </a:spcBef>
            </a:pPr>
            <a:r>
              <a:rPr lang="pt-BR" altLang="pt-BR" noProof="0" dirty="0"/>
              <a:t>Cada código é válido por um determinado período</a:t>
            </a:r>
          </a:p>
          <a:p>
            <a:pPr lvl="1">
              <a:spcBef>
                <a:spcPts val="300"/>
              </a:spcBef>
            </a:pPr>
            <a:r>
              <a:rPr lang="pt-BR" altLang="pt-BR" noProof="0" dirty="0"/>
              <a:t>geralmente alguns segundos, após esse tempo um novo código é gerado </a:t>
            </a:r>
          </a:p>
          <a:p>
            <a:pPr lvl="1">
              <a:spcBef>
                <a:spcPts val="300"/>
              </a:spcBef>
            </a:pPr>
            <a:r>
              <a:rPr lang="pt-BR" altLang="pt-BR" dirty="0"/>
              <a:t>código pode ser gerado automaticamente ou necessitar que você clique em um botão para ativá-</a:t>
            </a:r>
            <a:r>
              <a:rPr lang="pt-BR" altLang="pt-BR" dirty="0" err="1"/>
              <a:t>lo</a:t>
            </a:r>
            <a:endParaRPr lang="pt-BR" altLang="pt-BR" dirty="0"/>
          </a:p>
          <a:p>
            <a:pPr marL="0" indent="0">
              <a:spcBef>
                <a:spcPts val="300"/>
              </a:spcBef>
              <a:buNone/>
            </a:pPr>
            <a:r>
              <a:rPr lang="pt-BR" altLang="pt-BR" dirty="0">
                <a:solidFill>
                  <a:schemeClr val="accent2"/>
                </a:solidFill>
              </a:rPr>
              <a:t>Cuidados a serem tomados:</a:t>
            </a:r>
          </a:p>
          <a:p>
            <a:pPr lvl="1">
              <a:spcBef>
                <a:spcPts val="300"/>
              </a:spcBef>
            </a:pPr>
            <a:r>
              <a:rPr lang="pt-BR" altLang="pt-BR" dirty="0"/>
              <a:t>guarde seu </a:t>
            </a:r>
            <a:r>
              <a:rPr lang="pt-BR" altLang="pt-BR" i="1" dirty="0"/>
              <a:t>token</a:t>
            </a:r>
            <a:r>
              <a:rPr lang="pt-BR" altLang="pt-BR" dirty="0"/>
              <a:t> em um local seguro</a:t>
            </a:r>
          </a:p>
          <a:p>
            <a:pPr lvl="1">
              <a:spcBef>
                <a:spcPts val="300"/>
              </a:spcBef>
            </a:pPr>
            <a:r>
              <a:rPr lang="pt-BR" altLang="pt-BR" dirty="0"/>
              <a:t>não informe o código mostrado no </a:t>
            </a:r>
            <a:r>
              <a:rPr lang="pt-BR" altLang="pt-BR" i="1" dirty="0"/>
              <a:t>token</a:t>
            </a:r>
            <a:r>
              <a:rPr lang="pt-BR" altLang="pt-BR" dirty="0"/>
              <a:t> por </a:t>
            </a:r>
            <a:r>
              <a:rPr lang="pt-BR" altLang="pt-BR" i="1" dirty="0"/>
              <a:t>e-mail</a:t>
            </a:r>
            <a:r>
              <a:rPr lang="pt-BR" altLang="pt-BR" dirty="0"/>
              <a:t> ou telefone </a:t>
            </a:r>
          </a:p>
          <a:p>
            <a:pPr lvl="1">
              <a:spcBef>
                <a:spcPts val="300"/>
              </a:spcBef>
            </a:pPr>
            <a:r>
              <a:rPr lang="pt-BR" altLang="pt-BR" dirty="0"/>
              <a:t>caso perca seu </a:t>
            </a:r>
            <a:r>
              <a:rPr lang="pt-BR" altLang="pt-BR" i="1" dirty="0"/>
              <a:t>token</a:t>
            </a:r>
            <a:r>
              <a:rPr lang="pt-BR" altLang="pt-BR" dirty="0"/>
              <a:t> ou ele seja furtado:</a:t>
            </a:r>
          </a:p>
          <a:p>
            <a:pPr lvl="2">
              <a:spcBef>
                <a:spcPts val="300"/>
              </a:spcBef>
            </a:pPr>
            <a:r>
              <a:rPr lang="pt-BR" altLang="pt-BR" dirty="0"/>
              <a:t>avise imediatamente o responsável pelo serviço no qual ele é usado</a:t>
            </a:r>
          </a:p>
        </p:txBody>
      </p:sp>
      <p:sp>
        <p:nvSpPr>
          <p:cNvPr id="43009" name="Title 1">
            <a:extLst>
              <a:ext uri="{FF2B5EF4-FFF2-40B4-BE49-F238E27FC236}">
                <a16:creationId xmlns:a16="http://schemas.microsoft.com/office/drawing/2014/main" id="{D39C95DE-2459-BC48-95CD-1FD955FBB294}"/>
              </a:ext>
            </a:extLst>
          </p:cNvPr>
          <p:cNvSpPr>
            <a:spLocks noGrp="1"/>
          </p:cNvSpPr>
          <p:nvPr>
            <p:ph type="title"/>
          </p:nvPr>
        </p:nvSpPr>
        <p:spPr>
          <a:xfrm>
            <a:off x="457199" y="331200"/>
            <a:ext cx="8229600" cy="777875"/>
          </a:xfrm>
        </p:spPr>
        <p:txBody>
          <a:bodyPr/>
          <a:lstStyle/>
          <a:p>
            <a:r>
              <a:rPr lang="pt-BR" altLang="pt-BR" dirty="0"/>
              <a:t>Verificação em duas etapas:</a:t>
            </a:r>
            <a:br>
              <a:rPr lang="pt-BR" altLang="pt-BR" dirty="0"/>
            </a:br>
            <a:r>
              <a:rPr lang="pt-BR" altLang="pt-BR" i="1" noProof="0" dirty="0"/>
              <a:t>Token</a:t>
            </a:r>
            <a:r>
              <a:rPr lang="pt-BR" altLang="pt-BR" noProof="0" dirty="0"/>
              <a:t> gerador de senhas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a:extLst>
              <a:ext uri="{FF2B5EF4-FFF2-40B4-BE49-F238E27FC236}">
                <a16:creationId xmlns:a16="http://schemas.microsoft.com/office/drawing/2014/main" id="{71D5BF58-2BF5-7349-BFC8-4536EFCF3D34}"/>
              </a:ext>
            </a:extLst>
          </p:cNvPr>
          <p:cNvSpPr>
            <a:spLocks noGrp="1"/>
          </p:cNvSpPr>
          <p:nvPr>
            <p:ph idx="1"/>
          </p:nvPr>
        </p:nvSpPr>
        <p:spPr/>
        <p:txBody>
          <a:bodyPr/>
          <a:lstStyle/>
          <a:p>
            <a:r>
              <a:rPr lang="pt-BR" altLang="pt-BR" noProof="0" dirty="0"/>
              <a:t>Cartão com diversos códigos numerados e que são solicitados quando você acessa a sua conta</a:t>
            </a:r>
          </a:p>
          <a:p>
            <a:pPr marL="0" indent="0">
              <a:buNone/>
            </a:pPr>
            <a:r>
              <a:rPr lang="pt-BR" altLang="pt-BR" noProof="0" dirty="0">
                <a:solidFill>
                  <a:schemeClr val="accent2"/>
                </a:solidFill>
              </a:rPr>
              <a:t>Cuidados a serem tomados:</a:t>
            </a:r>
          </a:p>
          <a:p>
            <a:pPr lvl="1"/>
            <a:r>
              <a:rPr lang="pt-BR" altLang="pt-BR" noProof="0" dirty="0"/>
              <a:t>guarde seu cartão em um local seguro</a:t>
            </a:r>
          </a:p>
          <a:p>
            <a:pPr lvl="1"/>
            <a:r>
              <a:rPr lang="pt-BR" altLang="pt-BR" noProof="0" dirty="0"/>
              <a:t>nunca forneça os códigos do cartão por </a:t>
            </a:r>
            <a:r>
              <a:rPr lang="pt-BR" altLang="pt-BR" i="1" noProof="0" dirty="0"/>
              <a:t>e-mail</a:t>
            </a:r>
            <a:r>
              <a:rPr lang="pt-BR" altLang="pt-BR" noProof="0" dirty="0"/>
              <a:t> ou telefone</a:t>
            </a:r>
          </a:p>
          <a:p>
            <a:pPr lvl="1"/>
            <a:r>
              <a:rPr lang="pt-BR" altLang="pt-BR" noProof="0" dirty="0"/>
              <a:t>forneça apenas uma posição do seu cartão a cada acesso </a:t>
            </a:r>
          </a:p>
          <a:p>
            <a:pPr lvl="1"/>
            <a:r>
              <a:rPr lang="pt-BR" altLang="pt-BR" noProof="0" dirty="0"/>
              <a:t>verifique se o número de identificação do cartão apresentado pelo serviço corresponde ao que está no seu cartão </a:t>
            </a:r>
          </a:p>
          <a:p>
            <a:pPr lvl="2"/>
            <a:r>
              <a:rPr lang="pt-BR" altLang="pt-BR" noProof="0" dirty="0"/>
              <a:t>caso sejam diferentes entre em contato com o serviço </a:t>
            </a:r>
          </a:p>
          <a:p>
            <a:pPr lvl="1"/>
            <a:r>
              <a:rPr lang="pt-BR" altLang="pt-BR" noProof="0" dirty="0"/>
              <a:t>desconfie caso, em um mesmo acesso, seja solicitada mais de uma posição do cartão </a:t>
            </a:r>
          </a:p>
        </p:txBody>
      </p:sp>
      <p:sp>
        <p:nvSpPr>
          <p:cNvPr id="47105" name="Title 1">
            <a:extLst>
              <a:ext uri="{FF2B5EF4-FFF2-40B4-BE49-F238E27FC236}">
                <a16:creationId xmlns:a16="http://schemas.microsoft.com/office/drawing/2014/main" id="{8DFA8336-2167-7044-B454-F15750FE6C36}"/>
              </a:ext>
            </a:extLst>
          </p:cNvPr>
          <p:cNvSpPr>
            <a:spLocks noGrp="1"/>
          </p:cNvSpPr>
          <p:nvPr>
            <p:ph type="title"/>
          </p:nvPr>
        </p:nvSpPr>
        <p:spPr/>
        <p:txBody>
          <a:bodyPr/>
          <a:lstStyle/>
          <a:p>
            <a:r>
              <a:rPr lang="pt-BR" altLang="pt-BR" dirty="0"/>
              <a:t>Verificação em duas etapas:</a:t>
            </a:r>
            <a:br>
              <a:rPr lang="pt-BR" altLang="pt-BR" dirty="0"/>
            </a:br>
            <a:r>
              <a:rPr lang="pt-BR" altLang="pt-BR" noProof="0" dirty="0"/>
              <a:t>Cartão de segurança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a:extLst>
              <a:ext uri="{FF2B5EF4-FFF2-40B4-BE49-F238E27FC236}">
                <a16:creationId xmlns:a16="http://schemas.microsoft.com/office/drawing/2014/main" id="{43F57FDB-1F91-B342-95DB-B846F858F314}"/>
              </a:ext>
            </a:extLst>
          </p:cNvPr>
          <p:cNvSpPr>
            <a:spLocks noGrp="1"/>
          </p:cNvSpPr>
          <p:nvPr>
            <p:ph idx="1"/>
          </p:nvPr>
        </p:nvSpPr>
        <p:spPr/>
        <p:txBody>
          <a:bodyPr/>
          <a:lstStyle/>
          <a:p>
            <a:r>
              <a:rPr lang="pt-BR" altLang="pt-BR" noProof="0" dirty="0"/>
              <a:t>Computador ou dispositivo móvel usado para acessar suas contas</a:t>
            </a:r>
          </a:p>
          <a:p>
            <a:r>
              <a:rPr lang="pt-BR" altLang="pt-BR" noProof="0" dirty="0"/>
              <a:t>No primeiro acesso:</a:t>
            </a:r>
          </a:p>
          <a:p>
            <a:pPr lvl="1"/>
            <a:r>
              <a:rPr lang="pt-BR" altLang="pt-BR" noProof="0" dirty="0"/>
              <a:t>pode ser necessário inserir um código de segurança</a:t>
            </a:r>
          </a:p>
          <a:p>
            <a:pPr lvl="1"/>
            <a:r>
              <a:rPr lang="pt-BR" altLang="pt-BR" noProof="0" dirty="0"/>
              <a:t>ele não será necessário nos demais acessos, pois seu dispositivo será “lembrado”, caso você assim o configure </a:t>
            </a:r>
          </a:p>
          <a:p>
            <a:pPr marL="0" indent="0">
              <a:buNone/>
            </a:pPr>
            <a:r>
              <a:rPr lang="pt-BR" altLang="pt-BR" noProof="0" dirty="0">
                <a:solidFill>
                  <a:schemeClr val="accent2"/>
                </a:solidFill>
              </a:rPr>
              <a:t>Cuidados a serem tomados:</a:t>
            </a:r>
          </a:p>
          <a:p>
            <a:pPr lvl="1"/>
            <a:r>
              <a:rPr lang="pt-BR" altLang="pt-BR" noProof="0" dirty="0"/>
              <a:t>não esqueça de excluir seus dispositivos confiáveis caso eles sejam trocados ou você perca o acesso a eles </a:t>
            </a:r>
          </a:p>
          <a:p>
            <a:pPr lvl="1"/>
            <a:r>
              <a:rPr lang="pt-BR" altLang="pt-BR" noProof="0" dirty="0"/>
              <a:t>pode ser necessário habilitar a opção de </a:t>
            </a:r>
            <a:r>
              <a:rPr lang="pt-BR" altLang="pt-BR" i="1" noProof="0" dirty="0"/>
              <a:t>cookies</a:t>
            </a:r>
            <a:r>
              <a:rPr lang="pt-BR" altLang="pt-BR" noProof="0" dirty="0"/>
              <a:t> em seu navegador </a:t>
            </a:r>
            <a:r>
              <a:rPr lang="pt-BR" altLang="pt-BR" i="1" noProof="0" dirty="0"/>
              <a:t>web</a:t>
            </a:r>
            <a:r>
              <a:rPr lang="pt-BR" altLang="pt-BR" noProof="0" dirty="0"/>
              <a:t> para que seu dispositivo seja memorizado </a:t>
            </a:r>
          </a:p>
        </p:txBody>
      </p:sp>
      <p:sp>
        <p:nvSpPr>
          <p:cNvPr id="49153" name="Title 1">
            <a:extLst>
              <a:ext uri="{FF2B5EF4-FFF2-40B4-BE49-F238E27FC236}">
                <a16:creationId xmlns:a16="http://schemas.microsoft.com/office/drawing/2014/main" id="{061BDDAA-34AE-C946-9EC2-964E6FA5792C}"/>
              </a:ext>
            </a:extLst>
          </p:cNvPr>
          <p:cNvSpPr>
            <a:spLocks noGrp="1"/>
          </p:cNvSpPr>
          <p:nvPr>
            <p:ph type="title"/>
          </p:nvPr>
        </p:nvSpPr>
        <p:spPr>
          <a:xfrm>
            <a:off x="457199" y="331200"/>
            <a:ext cx="8229600" cy="777875"/>
          </a:xfrm>
        </p:spPr>
        <p:txBody>
          <a:bodyPr/>
          <a:lstStyle/>
          <a:p>
            <a:r>
              <a:rPr lang="pt-BR" altLang="pt-BR" dirty="0"/>
              <a:t>Verificação em duas etapas:</a:t>
            </a:r>
            <a:br>
              <a:rPr lang="pt-BR" altLang="pt-BR" dirty="0"/>
            </a:br>
            <a:r>
              <a:rPr lang="pt-BR" altLang="pt-BR" noProof="0" dirty="0"/>
              <a:t>Dispositivo confiável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2">
            <a:extLst>
              <a:ext uri="{FF2B5EF4-FFF2-40B4-BE49-F238E27FC236}">
                <a16:creationId xmlns:a16="http://schemas.microsoft.com/office/drawing/2014/main" id="{39874149-8295-A14F-8DF3-3FE310543A72}"/>
              </a:ext>
            </a:extLst>
          </p:cNvPr>
          <p:cNvSpPr>
            <a:spLocks noGrp="1"/>
          </p:cNvSpPr>
          <p:nvPr>
            <p:ph idx="1"/>
          </p:nvPr>
        </p:nvSpPr>
        <p:spPr/>
        <p:txBody>
          <a:bodyPr/>
          <a:lstStyle/>
          <a:p>
            <a:r>
              <a:rPr lang="pt-BR" altLang="pt-BR" noProof="0" dirty="0"/>
              <a:t>Lista de códigos que devem ser usados de forma sequencial e uma única vez</a:t>
            </a:r>
          </a:p>
          <a:p>
            <a:pPr marL="0" indent="0">
              <a:buNone/>
            </a:pPr>
            <a:endParaRPr lang="pt-BR" altLang="pt-BR" sz="1600" noProof="0" dirty="0"/>
          </a:p>
          <a:p>
            <a:pPr marL="0" indent="0">
              <a:buNone/>
            </a:pPr>
            <a:r>
              <a:rPr lang="pt-BR" altLang="pt-BR" noProof="0" dirty="0">
                <a:solidFill>
                  <a:schemeClr val="accent2"/>
                </a:solidFill>
              </a:rPr>
              <a:t>Cuidados a serem tomados:</a:t>
            </a:r>
          </a:p>
          <a:p>
            <a:pPr lvl="1"/>
            <a:r>
              <a:rPr lang="pt-BR" altLang="pt-BR" noProof="0" dirty="0"/>
              <a:t>anote ou imprima a lista e a mantenha em um local seguro </a:t>
            </a:r>
          </a:p>
          <a:p>
            <a:pPr lvl="1"/>
            <a:r>
              <a:rPr lang="pt-BR" altLang="pt-BR" noProof="0" dirty="0"/>
              <a:t>não a armazene em seu dispositivo confiável pois ela poderá vir a ser acessada por atacantes</a:t>
            </a:r>
          </a:p>
          <a:p>
            <a:pPr lvl="2"/>
            <a:r>
              <a:rPr lang="pt-BR" altLang="pt-BR" noProof="0" dirty="0"/>
              <a:t>caso não esteja criptografada </a:t>
            </a:r>
          </a:p>
          <a:p>
            <a:pPr lvl="1"/>
            <a:r>
              <a:rPr lang="pt-BR" altLang="pt-BR" noProof="0" dirty="0"/>
              <a:t>caso perca a lista ou desconfie que alguém a acessou você deve gerá-la novamente ou revogá-la</a:t>
            </a:r>
          </a:p>
          <a:p>
            <a:pPr lvl="2"/>
            <a:r>
              <a:rPr lang="pt-BR" altLang="pt-BR" noProof="0" dirty="0"/>
              <a:t>anulando assim a anterior </a:t>
            </a:r>
          </a:p>
        </p:txBody>
      </p:sp>
      <p:sp>
        <p:nvSpPr>
          <p:cNvPr id="51201" name="Title 1">
            <a:extLst>
              <a:ext uri="{FF2B5EF4-FFF2-40B4-BE49-F238E27FC236}">
                <a16:creationId xmlns:a16="http://schemas.microsoft.com/office/drawing/2014/main" id="{7231C05C-1A9A-9742-8194-EE3FDADF2C53}"/>
              </a:ext>
            </a:extLst>
          </p:cNvPr>
          <p:cNvSpPr>
            <a:spLocks noGrp="1"/>
          </p:cNvSpPr>
          <p:nvPr>
            <p:ph type="title"/>
          </p:nvPr>
        </p:nvSpPr>
        <p:spPr>
          <a:xfrm>
            <a:off x="457199" y="331200"/>
            <a:ext cx="8229600" cy="777875"/>
          </a:xfrm>
        </p:spPr>
        <p:txBody>
          <a:bodyPr/>
          <a:lstStyle/>
          <a:p>
            <a:r>
              <a:rPr lang="pt-BR" altLang="pt-BR" dirty="0"/>
              <a:t>Verificação em duas etapas:</a:t>
            </a:r>
            <a:br>
              <a:rPr lang="pt-BR" altLang="pt-BR" dirty="0"/>
            </a:br>
            <a:r>
              <a:rPr lang="pt-BR" altLang="pt-BR" noProof="0" dirty="0"/>
              <a:t>Lista de códigos reserva/</a:t>
            </a:r>
            <a:r>
              <a:rPr lang="pt-BR" altLang="pt-BR" i="1" noProof="0" dirty="0"/>
              <a:t>backup</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a:extLst>
              <a:ext uri="{FF2B5EF4-FFF2-40B4-BE49-F238E27FC236}">
                <a16:creationId xmlns:a16="http://schemas.microsoft.com/office/drawing/2014/main" id="{72B21D4A-195C-B94A-B57F-0D93DC2F3C67}"/>
              </a:ext>
            </a:extLst>
          </p:cNvPr>
          <p:cNvSpPr>
            <a:spLocks noGrp="1"/>
          </p:cNvSpPr>
          <p:nvPr>
            <p:ph idx="1"/>
          </p:nvPr>
        </p:nvSpPr>
        <p:spPr/>
        <p:txBody>
          <a:bodyPr/>
          <a:lstStyle/>
          <a:p>
            <a:r>
              <a:rPr lang="pt-BR" altLang="pt-BR" noProof="0" dirty="0"/>
              <a:t>Número gerado pelo serviço quando você ativa a verificação em duas etapas </a:t>
            </a:r>
          </a:p>
          <a:p>
            <a:r>
              <a:rPr lang="pt-BR" altLang="pt-BR" noProof="0" dirty="0"/>
              <a:t>Permite que você acesse o serviço mesmo que perca sua senha ou seus dispositivos confiáveis </a:t>
            </a:r>
          </a:p>
          <a:p>
            <a:pPr marL="0" indent="0">
              <a:buNone/>
            </a:pPr>
            <a:r>
              <a:rPr lang="pt-BR" altLang="pt-BR" noProof="0" dirty="0">
                <a:solidFill>
                  <a:schemeClr val="accent2"/>
                </a:solidFill>
              </a:rPr>
              <a:t>Cuidados a serem tomados:</a:t>
            </a:r>
          </a:p>
          <a:p>
            <a:pPr lvl="1"/>
            <a:r>
              <a:rPr lang="pt-BR" altLang="pt-BR" noProof="0" dirty="0"/>
              <a:t>anote ou imprima a chave e a mantenha em um local seguro </a:t>
            </a:r>
          </a:p>
          <a:p>
            <a:pPr lvl="1"/>
            <a:r>
              <a:rPr lang="pt-BR" altLang="pt-BR" noProof="0" dirty="0"/>
              <a:t>não a deixe anotada em seu dispositivo confiável pois ela poderá vir a ser acessada por atacantes</a:t>
            </a:r>
          </a:p>
          <a:p>
            <a:pPr lvl="2"/>
            <a:r>
              <a:rPr lang="pt-BR" altLang="pt-BR" noProof="0" dirty="0"/>
              <a:t>caso não esteja criptografada </a:t>
            </a:r>
          </a:p>
          <a:p>
            <a:pPr lvl="1"/>
            <a:r>
              <a:rPr lang="pt-BR" altLang="pt-BR" noProof="0" dirty="0"/>
              <a:t>caso perca ou desconfie que alguém acessou a sua chave você deve gerá-la novamente </a:t>
            </a:r>
          </a:p>
          <a:p>
            <a:pPr lvl="2"/>
            <a:r>
              <a:rPr lang="pt-BR" altLang="pt-BR" noProof="0" dirty="0"/>
              <a:t>substituindo assim a anterior</a:t>
            </a:r>
          </a:p>
        </p:txBody>
      </p:sp>
      <p:sp>
        <p:nvSpPr>
          <p:cNvPr id="53249" name="Title 1">
            <a:extLst>
              <a:ext uri="{FF2B5EF4-FFF2-40B4-BE49-F238E27FC236}">
                <a16:creationId xmlns:a16="http://schemas.microsoft.com/office/drawing/2014/main" id="{B4892D77-AD0D-9140-9DB7-1D5F99830DAF}"/>
              </a:ext>
            </a:extLst>
          </p:cNvPr>
          <p:cNvSpPr>
            <a:spLocks noGrp="1"/>
          </p:cNvSpPr>
          <p:nvPr>
            <p:ph type="title"/>
          </p:nvPr>
        </p:nvSpPr>
        <p:spPr>
          <a:xfrm>
            <a:off x="457199" y="331200"/>
            <a:ext cx="8229600" cy="777875"/>
          </a:xfrm>
        </p:spPr>
        <p:txBody>
          <a:bodyPr/>
          <a:lstStyle/>
          <a:p>
            <a:r>
              <a:rPr lang="pt-BR" altLang="pt-BR" dirty="0"/>
              <a:t>Verificação em duas etapas:</a:t>
            </a:r>
            <a:br>
              <a:rPr lang="pt-BR" altLang="pt-BR" dirty="0"/>
            </a:br>
            <a:r>
              <a:rPr lang="pt-BR" altLang="pt-BR" noProof="0" dirty="0"/>
              <a:t>Chave de recuperação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a:extLst>
              <a:ext uri="{FF2B5EF4-FFF2-40B4-BE49-F238E27FC236}">
                <a16:creationId xmlns:a16="http://schemas.microsoft.com/office/drawing/2014/main" id="{6A222016-0490-AB40-9945-1CC6A928C550}"/>
              </a:ext>
            </a:extLst>
          </p:cNvPr>
          <p:cNvSpPr>
            <a:spLocks noGrp="1"/>
          </p:cNvSpPr>
          <p:nvPr>
            <p:ph idx="1"/>
          </p:nvPr>
        </p:nvSpPr>
        <p:spPr/>
        <p:txBody>
          <a:bodyPr/>
          <a:lstStyle/>
          <a:p>
            <a:r>
              <a:rPr lang="pt-BR" dirty="0"/>
              <a:t>Dados de cadastros, biográficos, profissionais, financeiros e de navegação são apenas alguns exemplos de dados referentes a você que, diariamente:</a:t>
            </a:r>
          </a:p>
          <a:p>
            <a:pPr lvl="1"/>
            <a:r>
              <a:rPr lang="pt-BR" dirty="0"/>
              <a:t>circulam por diversas redes</a:t>
            </a:r>
          </a:p>
          <a:p>
            <a:pPr lvl="1"/>
            <a:r>
              <a:rPr lang="pt-BR" dirty="0"/>
              <a:t>são armazenados em diferentes sistemas, dispositivos e mídias</a:t>
            </a:r>
          </a:p>
          <a:p>
            <a:r>
              <a:rPr lang="pt-BR" dirty="0"/>
              <a:t>Infelizmente, há </a:t>
            </a:r>
            <a:r>
              <a:rPr lang="en-BR" dirty="0"/>
              <a:t>situações em que seus dados podem ser:</a:t>
            </a:r>
          </a:p>
          <a:p>
            <a:pPr lvl="1"/>
            <a:r>
              <a:rPr lang="pt-BR" dirty="0"/>
              <a:t>perdidos</a:t>
            </a:r>
          </a:p>
          <a:p>
            <a:pPr lvl="1"/>
            <a:r>
              <a:rPr lang="pt-BR" dirty="0"/>
              <a:t>indevidamente acessados</a:t>
            </a:r>
          </a:p>
          <a:p>
            <a:pPr lvl="1"/>
            <a:r>
              <a:rPr lang="pt-BR" dirty="0"/>
              <a:t>coletados e vendidos sem que você tenha ciência disso</a:t>
            </a:r>
          </a:p>
        </p:txBody>
      </p:sp>
      <p:sp>
        <p:nvSpPr>
          <p:cNvPr id="9217" name="Title 1">
            <a:extLst>
              <a:ext uri="{FF2B5EF4-FFF2-40B4-BE49-F238E27FC236}">
                <a16:creationId xmlns:a16="http://schemas.microsoft.com/office/drawing/2014/main" id="{4AA41108-9D1A-394B-88AD-0F78134FCEBE}"/>
              </a:ext>
            </a:extLst>
          </p:cNvPr>
          <p:cNvSpPr>
            <a:spLocks noGrp="1"/>
          </p:cNvSpPr>
          <p:nvPr>
            <p:ph type="title"/>
          </p:nvPr>
        </p:nvSpPr>
        <p:spPr>
          <a:xfrm>
            <a:off x="457200" y="331200"/>
            <a:ext cx="8229600" cy="777600"/>
          </a:xfrm>
        </p:spPr>
        <p:txBody>
          <a:bodyPr/>
          <a:lstStyle/>
          <a:p>
            <a:r>
              <a:rPr lang="pt-BR" altLang="pt-BR" noProof="0" dirty="0"/>
              <a:t>A importância dos seus dados (1/3)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AD95D3-187A-B141-8FE2-1211E7DC179B}"/>
              </a:ext>
            </a:extLst>
          </p:cNvPr>
          <p:cNvSpPr>
            <a:spLocks noGrp="1"/>
          </p:cNvSpPr>
          <p:nvPr>
            <p:ph idx="1"/>
          </p:nvPr>
        </p:nvSpPr>
        <p:spPr/>
        <p:txBody>
          <a:bodyPr/>
          <a:lstStyle/>
          <a:p>
            <a:pPr lvl="0"/>
            <a:r>
              <a:rPr lang="en-BR" dirty="0"/>
              <a:t>Desconfie de </a:t>
            </a:r>
            <a:r>
              <a:rPr lang="en-BR" i="1" dirty="0"/>
              <a:t>links</a:t>
            </a:r>
            <a:r>
              <a:rPr lang="en-BR" dirty="0"/>
              <a:t> </a:t>
            </a:r>
            <a:r>
              <a:rPr lang="pt-BR" dirty="0"/>
              <a:t>ou pedidos de pagamentos </a:t>
            </a:r>
            <a:r>
              <a:rPr lang="en-BR" dirty="0"/>
              <a:t>recebidos via mensagens eletrônicas</a:t>
            </a:r>
          </a:p>
          <a:p>
            <a:pPr lvl="1"/>
            <a:r>
              <a:rPr lang="en-BR" dirty="0"/>
              <a:t>mesmo que vindos de pessoas conhecidas</a:t>
            </a:r>
          </a:p>
          <a:p>
            <a:pPr lvl="1"/>
            <a:r>
              <a:rPr lang="en-BR" dirty="0"/>
              <a:t>podem ter sido enviadas de perfis falsos ou invadidos</a:t>
            </a:r>
          </a:p>
          <a:p>
            <a:r>
              <a:rPr lang="pt-BR" altLang="pt-BR" dirty="0"/>
              <a:t>Evite:</a:t>
            </a:r>
          </a:p>
          <a:p>
            <a:pPr lvl="1"/>
            <a:r>
              <a:rPr lang="pt-BR" altLang="pt-BR" dirty="0"/>
              <a:t>clicar/seguir </a:t>
            </a:r>
            <a:r>
              <a:rPr lang="pt-BR" altLang="pt-BR" i="1" dirty="0"/>
              <a:t>links</a:t>
            </a:r>
            <a:r>
              <a:rPr lang="pt-BR" altLang="pt-BR" dirty="0"/>
              <a:t> recebidos via mensagens eletrônicas</a:t>
            </a:r>
          </a:p>
          <a:p>
            <a:pPr lvl="2"/>
            <a:r>
              <a:rPr lang="pt-BR" altLang="pt-BR" dirty="0"/>
              <a:t>procure digitar a URL diretamente no navegador</a:t>
            </a:r>
          </a:p>
          <a:p>
            <a:pPr lvl="1"/>
            <a:r>
              <a:rPr lang="pt-BR" altLang="pt-BR" dirty="0"/>
              <a:t>usar </a:t>
            </a:r>
            <a:r>
              <a:rPr lang="pt-BR" altLang="pt-BR" i="1" dirty="0"/>
              <a:t>sites</a:t>
            </a:r>
            <a:r>
              <a:rPr lang="pt-BR" altLang="pt-BR" dirty="0"/>
              <a:t> de busca para acessar serviços que requeiram senhas, como seu </a:t>
            </a:r>
            <a:r>
              <a:rPr lang="pt-BR" altLang="pt-BR" i="1" dirty="0"/>
              <a:t>webmail</a:t>
            </a:r>
            <a:r>
              <a:rPr lang="pt-BR" altLang="pt-BR" dirty="0"/>
              <a:t> e sua rede social</a:t>
            </a:r>
          </a:p>
          <a:p>
            <a:r>
              <a:rPr lang="pt-BR" altLang="pt-BR" dirty="0"/>
              <a:t>Seja cuidadoso ao acessar </a:t>
            </a:r>
            <a:r>
              <a:rPr lang="pt-BR" altLang="pt-BR" i="1" dirty="0"/>
              <a:t>links</a:t>
            </a:r>
            <a:r>
              <a:rPr lang="pt-BR" altLang="pt-BR" dirty="0"/>
              <a:t> reduzidos:</a:t>
            </a:r>
          </a:p>
          <a:p>
            <a:pPr lvl="1"/>
            <a:r>
              <a:rPr lang="pt-BR" altLang="pt-BR" dirty="0"/>
              <a:t>use complementos que permitam expandir o </a:t>
            </a:r>
            <a:r>
              <a:rPr lang="pt-BR" altLang="pt-BR" i="1" dirty="0"/>
              <a:t>link</a:t>
            </a:r>
            <a:r>
              <a:rPr lang="pt-BR" altLang="pt-BR" dirty="0"/>
              <a:t> antes de clicar sobre ele</a:t>
            </a:r>
          </a:p>
        </p:txBody>
      </p:sp>
      <p:sp>
        <p:nvSpPr>
          <p:cNvPr id="3" name="Title 2">
            <a:extLst>
              <a:ext uri="{FF2B5EF4-FFF2-40B4-BE49-F238E27FC236}">
                <a16:creationId xmlns:a16="http://schemas.microsoft.com/office/drawing/2014/main" id="{5CD1C8BF-719E-334B-B622-213964AB14EC}"/>
              </a:ext>
            </a:extLst>
          </p:cNvPr>
          <p:cNvSpPr>
            <a:spLocks noGrp="1"/>
          </p:cNvSpPr>
          <p:nvPr>
            <p:ph type="title"/>
          </p:nvPr>
        </p:nvSpPr>
        <p:spPr/>
        <p:txBody>
          <a:bodyPr/>
          <a:lstStyle/>
          <a:p>
            <a:r>
              <a:rPr lang="pt-BR" i="1" dirty="0"/>
              <a:t>E-mails</a:t>
            </a:r>
            <a:r>
              <a:rPr lang="pt-BR" dirty="0"/>
              <a:t> e mensagens eletrônicas</a:t>
            </a:r>
          </a:p>
        </p:txBody>
      </p:sp>
    </p:spTree>
    <p:extLst>
      <p:ext uri="{BB962C8B-B14F-4D97-AF65-F5344CB8AC3E}">
        <p14:creationId xmlns:p14="http://schemas.microsoft.com/office/powerpoint/2010/main" val="4099490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77B7CB-2527-AB46-8719-92C48D5380E1}"/>
              </a:ext>
            </a:extLst>
          </p:cNvPr>
          <p:cNvPicPr>
            <a:picLocks noChangeAspect="1"/>
          </p:cNvPicPr>
          <p:nvPr/>
        </p:nvPicPr>
        <p:blipFill rotWithShape="1">
          <a:blip r:embed="rId3">
            <a:extLst>
              <a:ext uri="{28A0092B-C50C-407E-A947-70E740481C1C}">
                <a14:useLocalDpi xmlns:a14="http://schemas.microsoft.com/office/drawing/2010/main" val="0"/>
              </a:ext>
            </a:extLst>
          </a:blip>
          <a:srcRect l="2920" r="1449"/>
          <a:stretch/>
        </p:blipFill>
        <p:spPr>
          <a:xfrm>
            <a:off x="35496" y="2708920"/>
            <a:ext cx="3330978" cy="2592288"/>
          </a:xfrm>
          <a:prstGeom prst="rect">
            <a:avLst/>
          </a:prstGeom>
        </p:spPr>
      </p:pic>
      <p:sp>
        <p:nvSpPr>
          <p:cNvPr id="2" name="Content Placeholder 1">
            <a:extLst>
              <a:ext uri="{FF2B5EF4-FFF2-40B4-BE49-F238E27FC236}">
                <a16:creationId xmlns:a16="http://schemas.microsoft.com/office/drawing/2014/main" id="{CCAD95D3-187A-B141-8FE2-1211E7DC179B}"/>
              </a:ext>
            </a:extLst>
          </p:cNvPr>
          <p:cNvSpPr>
            <a:spLocks noGrp="1"/>
          </p:cNvSpPr>
          <p:nvPr>
            <p:ph idx="1"/>
          </p:nvPr>
        </p:nvSpPr>
        <p:spPr>
          <a:xfrm>
            <a:off x="457200" y="1440001"/>
            <a:ext cx="8229600" cy="1268919"/>
          </a:xfrm>
        </p:spPr>
        <p:txBody>
          <a:bodyPr/>
          <a:lstStyle/>
          <a:p>
            <a:r>
              <a:rPr lang="pt-BR" dirty="0"/>
              <a:t>Instale aplicativos somente de fontes e lojas oficiais</a:t>
            </a:r>
            <a:endParaRPr lang="en-BR" dirty="0"/>
          </a:p>
          <a:p>
            <a:pPr lvl="1">
              <a:spcBef>
                <a:spcPts val="300"/>
              </a:spcBef>
            </a:pPr>
            <a:r>
              <a:rPr lang="pt-BR" dirty="0"/>
              <a:t>antes de instalar, verifique as telas e o nome do aplicativo</a:t>
            </a:r>
          </a:p>
          <a:p>
            <a:pPr lvl="1">
              <a:spcBef>
                <a:spcPts val="300"/>
              </a:spcBef>
            </a:pPr>
            <a:r>
              <a:rPr lang="pt-BR" dirty="0"/>
              <a:t>muitos falsos aplicativos se assemelham aos oficiais</a:t>
            </a:r>
          </a:p>
        </p:txBody>
      </p:sp>
      <p:sp>
        <p:nvSpPr>
          <p:cNvPr id="3" name="Title 2">
            <a:extLst>
              <a:ext uri="{FF2B5EF4-FFF2-40B4-BE49-F238E27FC236}">
                <a16:creationId xmlns:a16="http://schemas.microsoft.com/office/drawing/2014/main" id="{5CD1C8BF-719E-334B-B622-213964AB14EC}"/>
              </a:ext>
            </a:extLst>
          </p:cNvPr>
          <p:cNvSpPr>
            <a:spLocks noGrp="1"/>
          </p:cNvSpPr>
          <p:nvPr>
            <p:ph type="title"/>
          </p:nvPr>
        </p:nvSpPr>
        <p:spPr/>
        <p:txBody>
          <a:bodyPr/>
          <a:lstStyle/>
          <a:p>
            <a:r>
              <a:rPr lang="pt-BR" dirty="0"/>
              <a:t>Aplicativos</a:t>
            </a:r>
          </a:p>
        </p:txBody>
      </p:sp>
      <p:sp>
        <p:nvSpPr>
          <p:cNvPr id="5" name="Content Placeholder 5">
            <a:extLst>
              <a:ext uri="{FF2B5EF4-FFF2-40B4-BE49-F238E27FC236}">
                <a16:creationId xmlns:a16="http://schemas.microsoft.com/office/drawing/2014/main" id="{C680294F-5037-A949-801A-E903152EB1C2}"/>
              </a:ext>
            </a:extLst>
          </p:cNvPr>
          <p:cNvSpPr txBox="1">
            <a:spLocks/>
          </p:cNvSpPr>
          <p:nvPr/>
        </p:nvSpPr>
        <p:spPr bwMode="auto">
          <a:xfrm>
            <a:off x="3419872" y="2578916"/>
            <a:ext cx="5544616" cy="363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lnSpc>
                <a:spcPct val="100000"/>
              </a:lnSpc>
              <a:spcBef>
                <a:spcPts val="600"/>
              </a:spcBef>
              <a:spcAft>
                <a:spcPct val="0"/>
              </a:spcAft>
              <a:buFont typeface="Arial" panose="020B0604020202020204" pitchFamily="34" charset="0"/>
              <a:buChar char="•"/>
              <a:defRPr sz="2000" b="1" kern="1200">
                <a:solidFill>
                  <a:schemeClr val="tx1"/>
                </a:solidFill>
                <a:latin typeface="Arial"/>
                <a:ea typeface="ＭＳ Ｐゴシック" charset="0"/>
                <a:cs typeface="Arial"/>
              </a:defRPr>
            </a:lvl1pPr>
            <a:lvl2pPr marL="742950" indent="-285750" algn="l" defTabSz="457200" rtl="0" eaLnBrk="0" fontAlgn="base" hangingPunct="0">
              <a:spcBef>
                <a:spcPts val="600"/>
              </a:spcBef>
              <a:spcAft>
                <a:spcPct val="0"/>
              </a:spcAft>
              <a:buFont typeface="Arial" panose="020B0604020202020204" pitchFamily="34" charset="0"/>
              <a:buChar char="–"/>
              <a:defRPr b="1" kern="1200">
                <a:solidFill>
                  <a:schemeClr val="tx1"/>
                </a:solidFill>
                <a:latin typeface="Arial"/>
                <a:ea typeface="ＭＳ Ｐゴシック" charset="0"/>
                <a:cs typeface="Arial"/>
              </a:defRPr>
            </a:lvl2pPr>
            <a:lvl3pPr marL="1143000" indent="-228600" algn="l" defTabSz="457200" rtl="0" eaLnBrk="0" fontAlgn="base" hangingPunct="0">
              <a:spcBef>
                <a:spcPts val="600"/>
              </a:spcBef>
              <a:spcAft>
                <a:spcPct val="0"/>
              </a:spcAft>
              <a:buFont typeface="Arial" panose="020B0604020202020204" pitchFamily="34" charset="0"/>
              <a:buChar char="•"/>
              <a:defRPr sz="1800" kern="1200">
                <a:solidFill>
                  <a:schemeClr val="tx1"/>
                </a:solidFill>
                <a:latin typeface="Arial"/>
                <a:ea typeface="ＭＳ Ｐゴシック" charset="0"/>
                <a:cs typeface="Arial"/>
              </a:defRPr>
            </a:lvl3pPr>
            <a:lvl4pPr marL="1600200" indent="-228600" algn="l" defTabSz="457200" rtl="0" eaLnBrk="0" fontAlgn="base" hangingPunct="0">
              <a:spcBef>
                <a:spcPts val="6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4pPr>
            <a:lvl5pPr marL="2057400" indent="-228600" algn="l" defTabSz="457200" rtl="0" eaLnBrk="0" fontAlgn="base" hangingPunct="0">
              <a:spcBef>
                <a:spcPts val="6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pt-BR" dirty="0"/>
              <a:t>Observe:</a:t>
            </a:r>
          </a:p>
          <a:p>
            <a:pPr lvl="1">
              <a:spcBef>
                <a:spcPts val="300"/>
              </a:spcBef>
            </a:pPr>
            <a:r>
              <a:rPr lang="pt-BR" sz="1800" dirty="0"/>
              <a:t>se o desenvolvedor é confiável</a:t>
            </a:r>
          </a:p>
          <a:p>
            <a:pPr lvl="1">
              <a:spcBef>
                <a:spcPts val="300"/>
              </a:spcBef>
            </a:pPr>
            <a:r>
              <a:rPr lang="pt-BR" sz="1800" dirty="0"/>
              <a:t>quantas pessoas instalaram o aplicativo</a:t>
            </a:r>
          </a:p>
          <a:p>
            <a:pPr lvl="1">
              <a:spcBef>
                <a:spcPts val="300"/>
              </a:spcBef>
            </a:pPr>
            <a:r>
              <a:rPr lang="pt-BR" sz="1800" dirty="0"/>
              <a:t>qual a opinião delas sobre o aplicativo</a:t>
            </a:r>
          </a:p>
          <a:p>
            <a:pPr lvl="0"/>
            <a:r>
              <a:rPr lang="pt-BR" dirty="0"/>
              <a:t>Fique atento às permissões: </a:t>
            </a:r>
            <a:endParaRPr lang="en-BR" dirty="0"/>
          </a:p>
          <a:p>
            <a:pPr lvl="1">
              <a:spcBef>
                <a:spcPts val="300"/>
              </a:spcBef>
            </a:pPr>
            <a:r>
              <a:rPr lang="pt-BR" sz="1800" dirty="0"/>
              <a:t>forneça apenas as que considerar necessárias</a:t>
            </a:r>
          </a:p>
          <a:p>
            <a:pPr lvl="1">
              <a:spcBef>
                <a:spcPts val="300"/>
              </a:spcBef>
            </a:pPr>
            <a:r>
              <a:rPr lang="pt-BR" sz="1800" dirty="0"/>
              <a:t>limite quais aplicativos podem acessar o microfone, a câmera, seus contatos e sua localização</a:t>
            </a:r>
            <a:endParaRPr lang="en-BR" sz="1800" dirty="0"/>
          </a:p>
          <a:p>
            <a:r>
              <a:rPr lang="pt-BR" dirty="0"/>
              <a:t>Apague os aplicativos que não usa mais</a:t>
            </a:r>
            <a:endParaRPr lang="pt-BR" i="1" dirty="0"/>
          </a:p>
        </p:txBody>
      </p:sp>
    </p:spTree>
    <p:extLst>
      <p:ext uri="{BB962C8B-B14F-4D97-AF65-F5344CB8AC3E}">
        <p14:creationId xmlns:p14="http://schemas.microsoft.com/office/powerpoint/2010/main" val="791678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AD95D3-187A-B141-8FE2-1211E7DC179B}"/>
              </a:ext>
            </a:extLst>
          </p:cNvPr>
          <p:cNvSpPr>
            <a:spLocks noGrp="1"/>
          </p:cNvSpPr>
          <p:nvPr>
            <p:ph idx="1"/>
          </p:nvPr>
        </p:nvSpPr>
        <p:spPr/>
        <p:txBody>
          <a:bodyPr/>
          <a:lstStyle/>
          <a:p>
            <a:pPr lvl="0"/>
            <a:r>
              <a:rPr lang="pt-BR" sz="2000" dirty="0"/>
              <a:t>Atualize o sistema e os aplicativos </a:t>
            </a:r>
            <a:endParaRPr lang="en-BR" sz="2000" dirty="0"/>
          </a:p>
          <a:p>
            <a:pPr lvl="0"/>
            <a:r>
              <a:rPr lang="pt-BR" sz="2000" dirty="0"/>
              <a:t>Utilize mecanismos de segurança</a:t>
            </a:r>
            <a:endParaRPr lang="en-BR" sz="2000" dirty="0"/>
          </a:p>
          <a:p>
            <a:pPr lvl="0"/>
            <a:r>
              <a:rPr lang="pt-BR" sz="2000" dirty="0"/>
              <a:t>Cuidado para não perder </a:t>
            </a:r>
            <a:r>
              <a:rPr lang="pt-BR" sz="2000" i="1" dirty="0"/>
              <a:t>pen drives </a:t>
            </a:r>
            <a:r>
              <a:rPr lang="pt-BR" sz="2000" dirty="0"/>
              <a:t>e discos externos</a:t>
            </a:r>
            <a:endParaRPr lang="en-BR" sz="2000" dirty="0"/>
          </a:p>
          <a:p>
            <a:pPr lvl="0"/>
            <a:r>
              <a:rPr lang="pt-BR" sz="2000" dirty="0"/>
              <a:t>Antes de se desfazer de seus equipamentos e mídias apague os dados armazenados</a:t>
            </a:r>
            <a:endParaRPr lang="en-BR" sz="2000" dirty="0"/>
          </a:p>
          <a:p>
            <a:r>
              <a:rPr lang="pt-BR" sz="2000" dirty="0"/>
              <a:t>Ao enviar equipamentos para manutenção</a:t>
            </a:r>
            <a:r>
              <a:rPr lang="en-BR" sz="2000" dirty="0"/>
              <a:t> </a:t>
            </a:r>
            <a:r>
              <a:rPr lang="pt-BR" sz="2000" dirty="0"/>
              <a:t>escolha empresas com boa reputação</a:t>
            </a:r>
          </a:p>
          <a:p>
            <a:r>
              <a:rPr lang="en-BR" sz="2000" dirty="0"/>
              <a:t>Seja cuidadoso ao usar </a:t>
            </a:r>
          </a:p>
          <a:p>
            <a:pPr marL="0" indent="0">
              <a:spcBef>
                <a:spcPts val="300"/>
              </a:spcBef>
              <a:buNone/>
            </a:pPr>
            <a:r>
              <a:rPr lang="en-BR" sz="2000" dirty="0"/>
              <a:t>     equipamentos de terceiros ou </a:t>
            </a:r>
          </a:p>
          <a:p>
            <a:pPr marL="0" indent="0">
              <a:spcBef>
                <a:spcPts val="300"/>
              </a:spcBef>
              <a:buNone/>
            </a:pPr>
            <a:r>
              <a:rPr lang="en-BR" sz="2000" dirty="0"/>
              <a:t>     potencialmente infectados </a:t>
            </a:r>
            <a:endParaRPr lang="pt-BR" sz="2000" dirty="0"/>
          </a:p>
        </p:txBody>
      </p:sp>
      <p:sp>
        <p:nvSpPr>
          <p:cNvPr id="3" name="Title 2">
            <a:extLst>
              <a:ext uri="{FF2B5EF4-FFF2-40B4-BE49-F238E27FC236}">
                <a16:creationId xmlns:a16="http://schemas.microsoft.com/office/drawing/2014/main" id="{5CD1C8BF-719E-334B-B622-213964AB14EC}"/>
              </a:ext>
            </a:extLst>
          </p:cNvPr>
          <p:cNvSpPr>
            <a:spLocks noGrp="1"/>
          </p:cNvSpPr>
          <p:nvPr>
            <p:ph type="title"/>
          </p:nvPr>
        </p:nvSpPr>
        <p:spPr/>
        <p:txBody>
          <a:bodyPr/>
          <a:lstStyle/>
          <a:p>
            <a:r>
              <a:rPr lang="pt-BR" dirty="0"/>
              <a:t>Equipamentos e mídias</a:t>
            </a:r>
          </a:p>
        </p:txBody>
      </p:sp>
      <p:pic>
        <p:nvPicPr>
          <p:cNvPr id="4" name="Picture Placeholder 2">
            <a:extLst>
              <a:ext uri="{FF2B5EF4-FFF2-40B4-BE49-F238E27FC236}">
                <a16:creationId xmlns:a16="http://schemas.microsoft.com/office/drawing/2014/main" id="{F9F70B7B-7790-944F-B3D7-0619856998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40"/>
          <a:stretch/>
        </p:blipFill>
        <p:spPr>
          <a:xfrm>
            <a:off x="4602195" y="3789040"/>
            <a:ext cx="4254307" cy="2376264"/>
          </a:xfrm>
          <a:prstGeom prst="rect">
            <a:avLst/>
          </a:prstGeom>
        </p:spPr>
      </p:pic>
    </p:spTree>
    <p:extLst>
      <p:ext uri="{BB962C8B-B14F-4D97-AF65-F5344CB8AC3E}">
        <p14:creationId xmlns:p14="http://schemas.microsoft.com/office/powerpoint/2010/main" val="2139927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5">
            <a:extLst>
              <a:ext uri="{FF2B5EF4-FFF2-40B4-BE49-F238E27FC236}">
                <a16:creationId xmlns:a16="http://schemas.microsoft.com/office/drawing/2014/main" id="{BA55E1D1-877A-B74B-A219-48DFAB04E08B}"/>
              </a:ext>
            </a:extLst>
          </p:cNvPr>
          <p:cNvSpPr>
            <a:spLocks noGrp="1"/>
          </p:cNvSpPr>
          <p:nvPr>
            <p:ph idx="1"/>
          </p:nvPr>
        </p:nvSpPr>
        <p:spPr>
          <a:xfrm>
            <a:off x="457200" y="1440000"/>
            <a:ext cx="8229600" cy="1406117"/>
          </a:xfrm>
        </p:spPr>
        <p:txBody>
          <a:bodyPr/>
          <a:lstStyle/>
          <a:p>
            <a:pPr marL="0" indent="0">
              <a:buNone/>
            </a:pPr>
            <a:r>
              <a:rPr lang="pt-BR" i="1" dirty="0"/>
              <a:t>Backups</a:t>
            </a:r>
            <a:r>
              <a:rPr lang="pt-BR" dirty="0"/>
              <a:t> protegem seus dados em caso de mau funcionamento de equipamentos, da perda de dispositivos e da ação de códigos maliciosos, especialmente </a:t>
            </a:r>
            <a:r>
              <a:rPr lang="pt-BR" i="1" dirty="0"/>
              <a:t>ransomware</a:t>
            </a:r>
          </a:p>
        </p:txBody>
      </p:sp>
      <p:sp>
        <p:nvSpPr>
          <p:cNvPr id="10241" name="Title 1">
            <a:extLst>
              <a:ext uri="{FF2B5EF4-FFF2-40B4-BE49-F238E27FC236}">
                <a16:creationId xmlns:a16="http://schemas.microsoft.com/office/drawing/2014/main" id="{22572F2B-6863-7748-8299-F686425BCB36}"/>
              </a:ext>
            </a:extLst>
          </p:cNvPr>
          <p:cNvSpPr>
            <a:spLocks noGrp="1"/>
          </p:cNvSpPr>
          <p:nvPr>
            <p:ph type="title"/>
          </p:nvPr>
        </p:nvSpPr>
        <p:spPr/>
        <p:txBody>
          <a:bodyPr/>
          <a:lstStyle/>
          <a:p>
            <a:r>
              <a:rPr lang="pt-BR" altLang="pt-BR" i="1" dirty="0"/>
              <a:t>Backups</a:t>
            </a:r>
            <a:endParaRPr lang="pt-BR" altLang="pt-BR" i="1" noProof="0" dirty="0"/>
          </a:p>
        </p:txBody>
      </p:sp>
      <p:sp>
        <p:nvSpPr>
          <p:cNvPr id="10243" name="Rectangle 1">
            <a:extLst>
              <a:ext uri="{FF2B5EF4-FFF2-40B4-BE49-F238E27FC236}">
                <a16:creationId xmlns:a16="http://schemas.microsoft.com/office/drawing/2014/main" id="{BE48E64D-E6AE-DC4A-9960-046A395278A9}"/>
              </a:ext>
            </a:extLst>
          </p:cNvPr>
          <p:cNvSpPr>
            <a:spLocks noChangeArrowheads="1"/>
          </p:cNvSpPr>
          <p:nvPr/>
        </p:nvSpPr>
        <p:spPr bwMode="auto">
          <a:xfrm>
            <a:off x="600075" y="2708275"/>
            <a:ext cx="8550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pt-BR" altLang="pt-BR" dirty="0"/>
          </a:p>
        </p:txBody>
      </p:sp>
      <p:pic>
        <p:nvPicPr>
          <p:cNvPr id="9" name="Picture 8">
            <a:extLst>
              <a:ext uri="{FF2B5EF4-FFF2-40B4-BE49-F238E27FC236}">
                <a16:creationId xmlns:a16="http://schemas.microsoft.com/office/drawing/2014/main" id="{FA3ACE58-2E91-824E-A082-1984094CC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328" y="3098812"/>
            <a:ext cx="2794848" cy="2887568"/>
          </a:xfrm>
          <a:prstGeom prst="rect">
            <a:avLst/>
          </a:prstGeom>
        </p:spPr>
      </p:pic>
      <p:sp>
        <p:nvSpPr>
          <p:cNvPr id="15" name="Content Placeholder 5">
            <a:extLst>
              <a:ext uri="{FF2B5EF4-FFF2-40B4-BE49-F238E27FC236}">
                <a16:creationId xmlns:a16="http://schemas.microsoft.com/office/drawing/2014/main" id="{51A3C46E-AC9D-BF48-925B-F4EF9254514D}"/>
              </a:ext>
            </a:extLst>
          </p:cNvPr>
          <p:cNvSpPr txBox="1">
            <a:spLocks/>
          </p:cNvSpPr>
          <p:nvPr/>
        </p:nvSpPr>
        <p:spPr bwMode="auto">
          <a:xfrm>
            <a:off x="457199" y="2945349"/>
            <a:ext cx="5793129" cy="257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lnSpc>
                <a:spcPct val="100000"/>
              </a:lnSpc>
              <a:spcBef>
                <a:spcPts val="600"/>
              </a:spcBef>
              <a:spcAft>
                <a:spcPct val="0"/>
              </a:spcAft>
              <a:buFont typeface="Arial" panose="020B0604020202020204" pitchFamily="34" charset="0"/>
              <a:buChar char="•"/>
              <a:defRPr sz="2000" b="1" kern="1200">
                <a:solidFill>
                  <a:schemeClr val="tx1"/>
                </a:solidFill>
                <a:latin typeface="Arial"/>
                <a:ea typeface="ＭＳ Ｐゴシック" charset="0"/>
                <a:cs typeface="Arial"/>
              </a:defRPr>
            </a:lvl1pPr>
            <a:lvl2pPr marL="742950" indent="-285750" algn="l" defTabSz="457200" rtl="0" eaLnBrk="0" fontAlgn="base" hangingPunct="0">
              <a:spcBef>
                <a:spcPts val="600"/>
              </a:spcBef>
              <a:spcAft>
                <a:spcPct val="0"/>
              </a:spcAft>
              <a:buFont typeface="Arial" panose="020B0604020202020204" pitchFamily="34" charset="0"/>
              <a:buChar char="–"/>
              <a:defRPr b="1" kern="1200">
                <a:solidFill>
                  <a:schemeClr val="tx1"/>
                </a:solidFill>
                <a:latin typeface="Arial"/>
                <a:ea typeface="ＭＳ Ｐゴシック" charset="0"/>
                <a:cs typeface="Arial"/>
              </a:defRPr>
            </a:lvl2pPr>
            <a:lvl3pPr marL="1143000" indent="-228600" algn="l" defTabSz="457200" rtl="0" eaLnBrk="0" fontAlgn="base" hangingPunct="0">
              <a:spcBef>
                <a:spcPts val="600"/>
              </a:spcBef>
              <a:spcAft>
                <a:spcPct val="0"/>
              </a:spcAft>
              <a:buFont typeface="Arial" panose="020B0604020202020204" pitchFamily="34" charset="0"/>
              <a:buChar char="•"/>
              <a:defRPr sz="1800" kern="1200">
                <a:solidFill>
                  <a:schemeClr val="tx1"/>
                </a:solidFill>
                <a:latin typeface="Arial"/>
                <a:ea typeface="ＭＳ Ｐゴシック" charset="0"/>
                <a:cs typeface="Arial"/>
              </a:defRPr>
            </a:lvl3pPr>
            <a:lvl4pPr marL="1600200" indent="-228600" algn="l" defTabSz="457200" rtl="0" eaLnBrk="0" fontAlgn="base" hangingPunct="0">
              <a:spcBef>
                <a:spcPts val="6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4pPr>
            <a:lvl5pPr marL="2057400" indent="-228600" algn="l" defTabSz="457200" rtl="0" eaLnBrk="0" fontAlgn="base" hangingPunct="0">
              <a:spcBef>
                <a:spcPts val="6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pt-BR" dirty="0"/>
              <a:t>Faça regularmente </a:t>
            </a:r>
            <a:r>
              <a:rPr lang="pt-BR" i="1" dirty="0"/>
              <a:t>backup</a:t>
            </a:r>
            <a:r>
              <a:rPr lang="pt-BR" dirty="0"/>
              <a:t> dos seus dados</a:t>
            </a:r>
          </a:p>
          <a:p>
            <a:r>
              <a:rPr lang="pt-BR" dirty="0"/>
              <a:t>Programe seus </a:t>
            </a:r>
            <a:r>
              <a:rPr lang="pt-BR" i="1" dirty="0"/>
              <a:t>backups</a:t>
            </a:r>
            <a:r>
              <a:rPr lang="pt-BR" dirty="0"/>
              <a:t> para serem feitos automaticamente</a:t>
            </a:r>
          </a:p>
          <a:p>
            <a:r>
              <a:rPr lang="pt-BR" dirty="0"/>
              <a:t>Teste periodicamente seus </a:t>
            </a:r>
            <a:r>
              <a:rPr lang="pt-BR" i="1" dirty="0"/>
              <a:t>backups</a:t>
            </a:r>
          </a:p>
          <a:p>
            <a:pPr lvl="1"/>
            <a:r>
              <a:rPr lang="pt-BR" sz="1800" dirty="0"/>
              <a:t>para ter certeza de que estão sendo feitos corretamente</a:t>
            </a:r>
          </a:p>
          <a:p>
            <a:r>
              <a:rPr lang="pt-BR" dirty="0"/>
              <a:t>Mantenha pelo menos um </a:t>
            </a:r>
            <a:r>
              <a:rPr lang="pt-BR" i="1" dirty="0"/>
              <a:t>backup</a:t>
            </a:r>
            <a:r>
              <a:rPr lang="pt-BR" dirty="0"/>
              <a:t> </a:t>
            </a:r>
            <a:r>
              <a:rPr lang="pt-BR" i="1" dirty="0"/>
              <a:t>off-line</a:t>
            </a:r>
          </a:p>
        </p:txBody>
      </p:sp>
    </p:spTree>
    <p:extLst>
      <p:ext uri="{BB962C8B-B14F-4D97-AF65-F5344CB8AC3E}">
        <p14:creationId xmlns:p14="http://schemas.microsoft.com/office/powerpoint/2010/main" val="73993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E5ACDC-D114-AF4E-8DBF-E7076D97B4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05540" y="3471060"/>
            <a:ext cx="4142924" cy="2766252"/>
          </a:xfrm>
          <a:prstGeom prst="rect">
            <a:avLst/>
          </a:prstGeom>
        </p:spPr>
      </p:pic>
      <p:sp>
        <p:nvSpPr>
          <p:cNvPr id="2" name="Content Placeholder 1">
            <a:extLst>
              <a:ext uri="{FF2B5EF4-FFF2-40B4-BE49-F238E27FC236}">
                <a16:creationId xmlns:a16="http://schemas.microsoft.com/office/drawing/2014/main" id="{CCAD95D3-187A-B141-8FE2-1211E7DC179B}"/>
              </a:ext>
            </a:extLst>
          </p:cNvPr>
          <p:cNvSpPr>
            <a:spLocks noGrp="1"/>
          </p:cNvSpPr>
          <p:nvPr>
            <p:ph idx="1"/>
          </p:nvPr>
        </p:nvSpPr>
        <p:spPr>
          <a:xfrm>
            <a:off x="457200" y="1440000"/>
            <a:ext cx="7931224" cy="4525963"/>
          </a:xfrm>
        </p:spPr>
        <p:txBody>
          <a:bodyPr/>
          <a:lstStyle/>
          <a:p>
            <a:pPr lvl="0"/>
            <a:r>
              <a:rPr lang="pt-BR" dirty="0"/>
              <a:t>Evite colocar na nuvem arquivos contendo dados confidenciais ou que considere privados</a:t>
            </a:r>
            <a:endParaRPr lang="en-BR" dirty="0"/>
          </a:p>
          <a:p>
            <a:pPr lvl="0"/>
            <a:r>
              <a:rPr lang="pt-BR" dirty="0"/>
              <a:t>Crie uma partição criptografada ou use outros recursos de criptografia para armazenar seus arquivos de forma segura</a:t>
            </a:r>
            <a:endParaRPr lang="en-BR" dirty="0"/>
          </a:p>
          <a:p>
            <a:pPr lvl="0"/>
            <a:r>
              <a:rPr lang="pt-BR" dirty="0"/>
              <a:t>Seja cuidadoso ao abrir arquivos</a:t>
            </a:r>
          </a:p>
          <a:p>
            <a:pPr marL="360000" lvl="1" indent="0">
              <a:spcBef>
                <a:spcPts val="0"/>
              </a:spcBef>
              <a:buNone/>
            </a:pPr>
            <a:r>
              <a:rPr lang="pt-BR" sz="2200" dirty="0"/>
              <a:t>enviados por terceiros</a:t>
            </a:r>
            <a:endParaRPr lang="en-BR" sz="2200" dirty="0"/>
          </a:p>
        </p:txBody>
      </p:sp>
      <p:sp>
        <p:nvSpPr>
          <p:cNvPr id="3" name="Title 2">
            <a:extLst>
              <a:ext uri="{FF2B5EF4-FFF2-40B4-BE49-F238E27FC236}">
                <a16:creationId xmlns:a16="http://schemas.microsoft.com/office/drawing/2014/main" id="{5CD1C8BF-719E-334B-B622-213964AB14EC}"/>
              </a:ext>
            </a:extLst>
          </p:cNvPr>
          <p:cNvSpPr>
            <a:spLocks noGrp="1"/>
          </p:cNvSpPr>
          <p:nvPr>
            <p:ph type="title"/>
          </p:nvPr>
        </p:nvSpPr>
        <p:spPr/>
        <p:txBody>
          <a:bodyPr/>
          <a:lstStyle/>
          <a:p>
            <a:r>
              <a:rPr lang="pt-BR" dirty="0"/>
              <a:t>Arquivos</a:t>
            </a:r>
          </a:p>
        </p:txBody>
      </p:sp>
    </p:spTree>
    <p:extLst>
      <p:ext uri="{BB962C8B-B14F-4D97-AF65-F5344CB8AC3E}">
        <p14:creationId xmlns:p14="http://schemas.microsoft.com/office/powerpoint/2010/main" val="657904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5">
            <a:extLst>
              <a:ext uri="{FF2B5EF4-FFF2-40B4-BE49-F238E27FC236}">
                <a16:creationId xmlns:a16="http://schemas.microsoft.com/office/drawing/2014/main" id="{BA55E1D1-877A-B74B-A219-48DFAB04E08B}"/>
              </a:ext>
            </a:extLst>
          </p:cNvPr>
          <p:cNvSpPr>
            <a:spLocks noGrp="1"/>
          </p:cNvSpPr>
          <p:nvPr>
            <p:ph idx="1"/>
          </p:nvPr>
        </p:nvSpPr>
        <p:spPr/>
        <p:txBody>
          <a:bodyPr/>
          <a:lstStyle/>
          <a:p>
            <a:pPr marL="0" indent="0">
              <a:buNone/>
            </a:pPr>
            <a:r>
              <a:rPr lang="pt-BR" dirty="0"/>
              <a:t>A criptografia ajuda a tornar as transmissões de dados mais seguras, detectar alterações em seus dados e impedir que sejam lidos indevidamente</a:t>
            </a:r>
            <a:endParaRPr lang="en-BR" dirty="0"/>
          </a:p>
        </p:txBody>
      </p:sp>
      <p:sp>
        <p:nvSpPr>
          <p:cNvPr id="10241" name="Title 1">
            <a:extLst>
              <a:ext uri="{FF2B5EF4-FFF2-40B4-BE49-F238E27FC236}">
                <a16:creationId xmlns:a16="http://schemas.microsoft.com/office/drawing/2014/main" id="{22572F2B-6863-7748-8299-F686425BCB36}"/>
              </a:ext>
            </a:extLst>
          </p:cNvPr>
          <p:cNvSpPr>
            <a:spLocks noGrp="1"/>
          </p:cNvSpPr>
          <p:nvPr>
            <p:ph type="title"/>
          </p:nvPr>
        </p:nvSpPr>
        <p:spPr/>
        <p:txBody>
          <a:bodyPr/>
          <a:lstStyle/>
          <a:p>
            <a:r>
              <a:rPr lang="pt-BR" altLang="pt-BR"/>
              <a:t>Criptografia</a:t>
            </a:r>
            <a:endParaRPr lang="pt-BR" altLang="pt-BR" noProof="0" dirty="0"/>
          </a:p>
        </p:txBody>
      </p:sp>
      <p:sp>
        <p:nvSpPr>
          <p:cNvPr id="10243" name="Rectangle 1">
            <a:extLst>
              <a:ext uri="{FF2B5EF4-FFF2-40B4-BE49-F238E27FC236}">
                <a16:creationId xmlns:a16="http://schemas.microsoft.com/office/drawing/2014/main" id="{BE48E64D-E6AE-DC4A-9960-046A395278A9}"/>
              </a:ext>
            </a:extLst>
          </p:cNvPr>
          <p:cNvSpPr>
            <a:spLocks noChangeArrowheads="1"/>
          </p:cNvSpPr>
          <p:nvPr/>
        </p:nvSpPr>
        <p:spPr bwMode="auto">
          <a:xfrm>
            <a:off x="600075" y="2708275"/>
            <a:ext cx="8550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pt-BR" altLang="pt-BR" dirty="0"/>
          </a:p>
        </p:txBody>
      </p:sp>
      <p:pic>
        <p:nvPicPr>
          <p:cNvPr id="9" name="Picture 8">
            <a:extLst>
              <a:ext uri="{FF2B5EF4-FFF2-40B4-BE49-F238E27FC236}">
                <a16:creationId xmlns:a16="http://schemas.microsoft.com/office/drawing/2014/main" id="{FA3ACE58-2E91-824E-A082-1984094CC8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07627" y="2928702"/>
            <a:ext cx="2979174" cy="3138644"/>
          </a:xfrm>
          <a:prstGeom prst="rect">
            <a:avLst/>
          </a:prstGeom>
        </p:spPr>
      </p:pic>
      <p:sp>
        <p:nvSpPr>
          <p:cNvPr id="15" name="Content Placeholder 5">
            <a:extLst>
              <a:ext uri="{FF2B5EF4-FFF2-40B4-BE49-F238E27FC236}">
                <a16:creationId xmlns:a16="http://schemas.microsoft.com/office/drawing/2014/main" id="{51A3C46E-AC9D-BF48-925B-F4EF9254514D}"/>
              </a:ext>
            </a:extLst>
          </p:cNvPr>
          <p:cNvSpPr txBox="1">
            <a:spLocks/>
          </p:cNvSpPr>
          <p:nvPr/>
        </p:nvSpPr>
        <p:spPr bwMode="auto">
          <a:xfrm>
            <a:off x="457200" y="2604238"/>
            <a:ext cx="5442549" cy="311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lnSpc>
                <a:spcPct val="100000"/>
              </a:lnSpc>
              <a:spcBef>
                <a:spcPts val="600"/>
              </a:spcBef>
              <a:spcAft>
                <a:spcPct val="0"/>
              </a:spcAft>
              <a:buFont typeface="Arial" panose="020B0604020202020204" pitchFamily="34" charset="0"/>
              <a:buChar char="•"/>
              <a:defRPr sz="2000" b="1" kern="1200">
                <a:solidFill>
                  <a:schemeClr val="tx1"/>
                </a:solidFill>
                <a:latin typeface="Arial"/>
                <a:ea typeface="ＭＳ Ｐゴシック" charset="0"/>
                <a:cs typeface="Arial"/>
              </a:defRPr>
            </a:lvl1pPr>
            <a:lvl2pPr marL="742950" indent="-285750" algn="l" defTabSz="457200" rtl="0" eaLnBrk="0" fontAlgn="base" hangingPunct="0">
              <a:spcBef>
                <a:spcPts val="600"/>
              </a:spcBef>
              <a:spcAft>
                <a:spcPct val="0"/>
              </a:spcAft>
              <a:buFont typeface="Arial" panose="020B0604020202020204" pitchFamily="34" charset="0"/>
              <a:buChar char="–"/>
              <a:defRPr b="1" kern="1200">
                <a:solidFill>
                  <a:schemeClr val="tx1"/>
                </a:solidFill>
                <a:latin typeface="Arial"/>
                <a:ea typeface="ＭＳ Ｐゴシック" charset="0"/>
                <a:cs typeface="Arial"/>
              </a:defRPr>
            </a:lvl2pPr>
            <a:lvl3pPr marL="1143000" indent="-228600" algn="l" defTabSz="457200" rtl="0" eaLnBrk="0" fontAlgn="base" hangingPunct="0">
              <a:spcBef>
                <a:spcPts val="600"/>
              </a:spcBef>
              <a:spcAft>
                <a:spcPct val="0"/>
              </a:spcAft>
              <a:buFont typeface="Arial" panose="020B0604020202020204" pitchFamily="34" charset="0"/>
              <a:buChar char="•"/>
              <a:defRPr sz="1800" kern="1200">
                <a:solidFill>
                  <a:schemeClr val="tx1"/>
                </a:solidFill>
                <a:latin typeface="Arial"/>
                <a:ea typeface="ＭＳ Ｐゴシック" charset="0"/>
                <a:cs typeface="Arial"/>
              </a:defRPr>
            </a:lvl3pPr>
            <a:lvl4pPr marL="1600200" indent="-228600" algn="l" defTabSz="457200" rtl="0" eaLnBrk="0" fontAlgn="base" hangingPunct="0">
              <a:spcBef>
                <a:spcPts val="6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4pPr>
            <a:lvl5pPr marL="2057400" indent="-228600" algn="l" defTabSz="457200" rtl="0" eaLnBrk="0" fontAlgn="base" hangingPunct="0">
              <a:spcBef>
                <a:spcPts val="600"/>
              </a:spcBef>
              <a:spcAft>
                <a:spcPct val="0"/>
              </a:spcAft>
              <a:buFont typeface="Arial" panose="020B0604020202020204" pitchFamily="34"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pt-BR" dirty="0"/>
              <a:t>Use criptografia para proteger os dados armazenados em seus equipamentos e mídias</a:t>
            </a:r>
          </a:p>
          <a:p>
            <a:pPr lvl="1"/>
            <a:r>
              <a:rPr lang="pt-BR" sz="1800" dirty="0"/>
              <a:t>em caso de perda ou furto será mais difícil deles serem acessados</a:t>
            </a:r>
            <a:endParaRPr lang="en-BR" sz="1800" dirty="0"/>
          </a:p>
          <a:p>
            <a:pPr lvl="0"/>
            <a:r>
              <a:rPr lang="pt-BR" dirty="0"/>
              <a:t>Ative as configurações de criptografia em seus discos e mídias</a:t>
            </a:r>
          </a:p>
          <a:p>
            <a:pPr lvl="1"/>
            <a:r>
              <a:rPr lang="pt-BR" sz="1800" dirty="0"/>
              <a:t>como </a:t>
            </a:r>
            <a:r>
              <a:rPr lang="pt-BR" sz="1800" i="1" dirty="0"/>
              <a:t>pen drive</a:t>
            </a:r>
            <a:r>
              <a:rPr lang="pt-BR" sz="1800" dirty="0"/>
              <a:t>s e discos externos</a:t>
            </a:r>
            <a:endParaRPr lang="en-BR" sz="1800" dirty="0"/>
          </a:p>
          <a:p>
            <a:r>
              <a:rPr lang="pt-BR" dirty="0"/>
              <a:t>Use conexões seguras</a:t>
            </a:r>
          </a:p>
        </p:txBody>
      </p:sp>
    </p:spTree>
    <p:extLst>
      <p:ext uri="{BB962C8B-B14F-4D97-AF65-F5344CB8AC3E}">
        <p14:creationId xmlns:p14="http://schemas.microsoft.com/office/powerpoint/2010/main" val="2043460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992FF84E-B96A-AD45-AED1-4455278FC9C3}"/>
              </a:ext>
            </a:extLst>
          </p:cNvPr>
          <p:cNvSpPr>
            <a:spLocks noGrp="1"/>
          </p:cNvSpPr>
          <p:nvPr>
            <p:ph type="ctrTitle"/>
          </p:nvPr>
        </p:nvSpPr>
        <p:spPr/>
        <p:txBody>
          <a:bodyPr/>
          <a:lstStyle/>
          <a:p>
            <a:r>
              <a:rPr lang="pt-BR" altLang="pt-BR" noProof="0" dirty="0"/>
              <a:t>Reduza a quantidade </a:t>
            </a:r>
            <a:br>
              <a:rPr lang="pt-BR" altLang="pt-BR" noProof="0" dirty="0"/>
            </a:br>
            <a:r>
              <a:rPr lang="pt-BR" altLang="pt-BR" noProof="0" dirty="0"/>
              <a:t>de dados sobre você</a:t>
            </a:r>
            <a:endParaRPr lang="pt-BR" altLang="pt-BR" i="1" noProof="0" dirty="0"/>
          </a:p>
        </p:txBody>
      </p:sp>
      <p:pic>
        <p:nvPicPr>
          <p:cNvPr id="4" name="Picture 2">
            <a:extLst>
              <a:ext uri="{FF2B5EF4-FFF2-40B4-BE49-F238E27FC236}">
                <a16:creationId xmlns:a16="http://schemas.microsoft.com/office/drawing/2014/main" id="{1FB0BD34-FB00-454A-BF42-39D6806BC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292919" y="2238282"/>
            <a:ext cx="4558162" cy="365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0134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28499AF5-7EFA-1B4D-BD0D-E005A7ED42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3347863" y="4438513"/>
            <a:ext cx="2448272" cy="173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Content Placeholder 5">
            <a:extLst>
              <a:ext uri="{FF2B5EF4-FFF2-40B4-BE49-F238E27FC236}">
                <a16:creationId xmlns:a16="http://schemas.microsoft.com/office/drawing/2014/main" id="{BA55E1D1-877A-B74B-A219-48DFAB04E08B}"/>
              </a:ext>
            </a:extLst>
          </p:cNvPr>
          <p:cNvSpPr>
            <a:spLocks noGrp="1"/>
          </p:cNvSpPr>
          <p:nvPr>
            <p:ph idx="1"/>
          </p:nvPr>
        </p:nvSpPr>
        <p:spPr/>
        <p:txBody>
          <a:bodyPr/>
          <a:lstStyle/>
          <a:p>
            <a:r>
              <a:rPr lang="en-BR" dirty="0"/>
              <a:t>Você </a:t>
            </a:r>
            <a:r>
              <a:rPr lang="pt-BR" dirty="0"/>
              <a:t>sabia </a:t>
            </a:r>
            <a:r>
              <a:rPr lang="en-BR" dirty="0"/>
              <a:t>que todas as vezes que acessa seus equipamentos e “entra na Internet” </a:t>
            </a:r>
            <a:r>
              <a:rPr lang="pt-BR" dirty="0"/>
              <a:t>alguns de seus dados são de alguma forma fornecidos</a:t>
            </a:r>
            <a:r>
              <a:rPr lang="en-BR" dirty="0"/>
              <a:t>? </a:t>
            </a:r>
          </a:p>
          <a:p>
            <a:r>
              <a:rPr lang="en-BR" dirty="0"/>
              <a:t>Cada vez que acessa um </a:t>
            </a:r>
            <a:r>
              <a:rPr lang="en-BR" i="1" dirty="0"/>
              <a:t>site</a:t>
            </a:r>
            <a:r>
              <a:rPr lang="en-BR" dirty="0"/>
              <a:t>, assiste a um vídeo ou compra algo, </a:t>
            </a:r>
            <a:r>
              <a:rPr lang="pt-BR" dirty="0"/>
              <a:t>deixa</a:t>
            </a:r>
            <a:r>
              <a:rPr lang="en-BR" dirty="0"/>
              <a:t> marcas de sua passage</a:t>
            </a:r>
            <a:r>
              <a:rPr lang="pt-BR" dirty="0"/>
              <a:t>m</a:t>
            </a:r>
          </a:p>
          <a:p>
            <a:pPr lvl="1"/>
            <a:r>
              <a:rPr lang="pt-BR" dirty="0"/>
              <a:t>e</a:t>
            </a:r>
            <a:r>
              <a:rPr lang="en-BR" dirty="0"/>
              <a:t>ssas marcas são chamadas vestígios</a:t>
            </a:r>
            <a:r>
              <a:rPr lang="pt-BR" dirty="0"/>
              <a:t>, </a:t>
            </a:r>
            <a:r>
              <a:rPr lang="en-BR" dirty="0"/>
              <a:t>rastros </a:t>
            </a:r>
            <a:r>
              <a:rPr lang="pt-BR" dirty="0"/>
              <a:t>ou pegadas </a:t>
            </a:r>
            <a:r>
              <a:rPr lang="en-BR" dirty="0"/>
              <a:t>digitais</a:t>
            </a:r>
          </a:p>
          <a:p>
            <a:pPr lvl="1"/>
            <a:r>
              <a:rPr lang="pt-BR" dirty="0"/>
              <a:t>permitem criar sua reputação </a:t>
            </a:r>
            <a:r>
              <a:rPr lang="pt-BR" i="1" dirty="0"/>
              <a:t>online</a:t>
            </a:r>
            <a:r>
              <a:rPr lang="pt-BR" dirty="0"/>
              <a:t> e definir seu perfil comportamental</a:t>
            </a:r>
            <a:endParaRPr lang="en-BR" dirty="0"/>
          </a:p>
        </p:txBody>
      </p:sp>
      <p:sp>
        <p:nvSpPr>
          <p:cNvPr id="10241" name="Title 1">
            <a:extLst>
              <a:ext uri="{FF2B5EF4-FFF2-40B4-BE49-F238E27FC236}">
                <a16:creationId xmlns:a16="http://schemas.microsoft.com/office/drawing/2014/main" id="{22572F2B-6863-7748-8299-F686425BCB36}"/>
              </a:ext>
            </a:extLst>
          </p:cNvPr>
          <p:cNvSpPr>
            <a:spLocks noGrp="1"/>
          </p:cNvSpPr>
          <p:nvPr>
            <p:ph type="title"/>
          </p:nvPr>
        </p:nvSpPr>
        <p:spPr/>
        <p:txBody>
          <a:bodyPr/>
          <a:lstStyle/>
          <a:p>
            <a:r>
              <a:rPr lang="pt-BR" altLang="pt-BR" dirty="0"/>
              <a:t>Rastros</a:t>
            </a:r>
            <a:r>
              <a:rPr lang="pt-BR" altLang="pt-BR" noProof="0" dirty="0"/>
              <a:t> digitais</a:t>
            </a:r>
          </a:p>
        </p:txBody>
      </p:sp>
      <p:sp>
        <p:nvSpPr>
          <p:cNvPr id="10243" name="Rectangle 1">
            <a:extLst>
              <a:ext uri="{FF2B5EF4-FFF2-40B4-BE49-F238E27FC236}">
                <a16:creationId xmlns:a16="http://schemas.microsoft.com/office/drawing/2014/main" id="{BE48E64D-E6AE-DC4A-9960-046A395278A9}"/>
              </a:ext>
            </a:extLst>
          </p:cNvPr>
          <p:cNvSpPr>
            <a:spLocks noChangeArrowheads="1"/>
          </p:cNvSpPr>
          <p:nvPr/>
        </p:nvSpPr>
        <p:spPr bwMode="auto">
          <a:xfrm>
            <a:off x="600075" y="2708275"/>
            <a:ext cx="8550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pt-BR" altLang="pt-BR" dirty="0"/>
          </a:p>
        </p:txBody>
      </p:sp>
    </p:spTree>
    <p:extLst>
      <p:ext uri="{BB962C8B-B14F-4D97-AF65-F5344CB8AC3E}">
        <p14:creationId xmlns:p14="http://schemas.microsoft.com/office/powerpoint/2010/main" val="1790951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5">
            <a:extLst>
              <a:ext uri="{FF2B5EF4-FFF2-40B4-BE49-F238E27FC236}">
                <a16:creationId xmlns:a16="http://schemas.microsoft.com/office/drawing/2014/main" id="{BA55E1D1-877A-B74B-A219-48DFAB04E08B}"/>
              </a:ext>
            </a:extLst>
          </p:cNvPr>
          <p:cNvSpPr>
            <a:spLocks noGrp="1"/>
          </p:cNvSpPr>
          <p:nvPr>
            <p:ph idx="1"/>
          </p:nvPr>
        </p:nvSpPr>
        <p:spPr/>
        <p:txBody>
          <a:bodyPr/>
          <a:lstStyle/>
          <a:p>
            <a:pPr lvl="0"/>
            <a:r>
              <a:rPr lang="en-BR" dirty="0"/>
              <a:t>Pense bem antes de divulgar algo</a:t>
            </a:r>
            <a:endParaRPr lang="pt-BR" dirty="0"/>
          </a:p>
          <a:p>
            <a:pPr lvl="1"/>
            <a:r>
              <a:rPr lang="pt-BR" dirty="0"/>
              <a:t>depois será difícil de excluir</a:t>
            </a:r>
            <a:endParaRPr lang="en-BR" dirty="0"/>
          </a:p>
          <a:p>
            <a:pPr lvl="0"/>
            <a:r>
              <a:rPr lang="pt-BR" dirty="0"/>
              <a:t>Seja seletivo ao aceitar seus contatos nas redes sociais</a:t>
            </a:r>
            <a:endParaRPr lang="en-BR" dirty="0"/>
          </a:p>
          <a:p>
            <a:pPr lvl="0"/>
            <a:r>
              <a:rPr lang="pt-BR" dirty="0"/>
              <a:t>Ao preencher cadastros questione-se sobre a necessidade:</a:t>
            </a:r>
          </a:p>
          <a:p>
            <a:pPr lvl="1"/>
            <a:r>
              <a:rPr lang="pt-BR" dirty="0"/>
              <a:t>de fornecer todos os dados solicitados</a:t>
            </a:r>
          </a:p>
          <a:p>
            <a:pPr lvl="1"/>
            <a:r>
              <a:rPr lang="pt-BR" dirty="0"/>
              <a:t>da instituição retê-los</a:t>
            </a:r>
            <a:endParaRPr lang="en-BR" dirty="0"/>
          </a:p>
        </p:txBody>
      </p:sp>
      <p:sp>
        <p:nvSpPr>
          <p:cNvPr id="10241" name="Title 1">
            <a:extLst>
              <a:ext uri="{FF2B5EF4-FFF2-40B4-BE49-F238E27FC236}">
                <a16:creationId xmlns:a16="http://schemas.microsoft.com/office/drawing/2014/main" id="{22572F2B-6863-7748-8299-F686425BCB36}"/>
              </a:ext>
            </a:extLst>
          </p:cNvPr>
          <p:cNvSpPr>
            <a:spLocks noGrp="1"/>
          </p:cNvSpPr>
          <p:nvPr>
            <p:ph type="title"/>
          </p:nvPr>
        </p:nvSpPr>
        <p:spPr/>
        <p:txBody>
          <a:bodyPr/>
          <a:lstStyle/>
          <a:p>
            <a:r>
              <a:rPr lang="pt-BR" altLang="pt-BR" dirty="0"/>
              <a:t>Dados que você divulga</a:t>
            </a:r>
            <a:endParaRPr lang="pt-BR" altLang="pt-BR" noProof="0" dirty="0"/>
          </a:p>
        </p:txBody>
      </p:sp>
      <p:sp>
        <p:nvSpPr>
          <p:cNvPr id="10243" name="Rectangle 1">
            <a:extLst>
              <a:ext uri="{FF2B5EF4-FFF2-40B4-BE49-F238E27FC236}">
                <a16:creationId xmlns:a16="http://schemas.microsoft.com/office/drawing/2014/main" id="{BE48E64D-E6AE-DC4A-9960-046A395278A9}"/>
              </a:ext>
            </a:extLst>
          </p:cNvPr>
          <p:cNvSpPr>
            <a:spLocks noChangeArrowheads="1"/>
          </p:cNvSpPr>
          <p:nvPr/>
        </p:nvSpPr>
        <p:spPr bwMode="auto">
          <a:xfrm>
            <a:off x="600075" y="2708275"/>
            <a:ext cx="8550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pt-BR" altLang="pt-BR" dirty="0"/>
          </a:p>
        </p:txBody>
      </p:sp>
    </p:spTree>
    <p:extLst>
      <p:ext uri="{BB962C8B-B14F-4D97-AF65-F5344CB8AC3E}">
        <p14:creationId xmlns:p14="http://schemas.microsoft.com/office/powerpoint/2010/main" val="979789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5">
            <a:extLst>
              <a:ext uri="{FF2B5EF4-FFF2-40B4-BE49-F238E27FC236}">
                <a16:creationId xmlns:a16="http://schemas.microsoft.com/office/drawing/2014/main" id="{BA55E1D1-877A-B74B-A219-48DFAB04E08B}"/>
              </a:ext>
            </a:extLst>
          </p:cNvPr>
          <p:cNvSpPr>
            <a:spLocks noGrp="1"/>
          </p:cNvSpPr>
          <p:nvPr>
            <p:ph idx="1"/>
          </p:nvPr>
        </p:nvSpPr>
        <p:spPr/>
        <p:txBody>
          <a:bodyPr/>
          <a:lstStyle/>
          <a:p>
            <a:pPr lvl="0"/>
            <a:r>
              <a:rPr lang="pt-BR" dirty="0"/>
              <a:t>Use conexões seguras</a:t>
            </a:r>
            <a:endParaRPr lang="en-BR" dirty="0"/>
          </a:p>
          <a:p>
            <a:pPr lvl="0"/>
            <a:r>
              <a:rPr lang="pt-BR" dirty="0"/>
              <a:t>Seja seletivo ao baixar aplicativos</a:t>
            </a:r>
            <a:endParaRPr lang="en-BR" dirty="0"/>
          </a:p>
          <a:p>
            <a:pPr lvl="0"/>
            <a:r>
              <a:rPr lang="pt-BR" dirty="0"/>
              <a:t>Observe as configurações de privacidade de seus aplicativos e navegadores</a:t>
            </a:r>
            <a:endParaRPr lang="en-BR" dirty="0"/>
          </a:p>
          <a:p>
            <a:pPr lvl="0"/>
            <a:r>
              <a:rPr lang="pt-BR" dirty="0"/>
              <a:t>Ao acessar </a:t>
            </a:r>
            <a:r>
              <a:rPr lang="pt-BR" i="1" dirty="0"/>
              <a:t>sites</a:t>
            </a:r>
            <a:r>
              <a:rPr lang="pt-BR" dirty="0"/>
              <a:t>, procure limitar a coleta de dados por </a:t>
            </a:r>
            <a:r>
              <a:rPr lang="pt-BR" i="1" dirty="0"/>
              <a:t>cookies</a:t>
            </a:r>
            <a:endParaRPr lang="en-BR" i="1" dirty="0"/>
          </a:p>
          <a:p>
            <a:pPr lvl="1"/>
            <a:r>
              <a:rPr lang="pt-BR" dirty="0"/>
              <a:t>preferencialmente, autorize somente aqueles essenciais ao funcionamento da sessão </a:t>
            </a:r>
            <a:endParaRPr lang="en-BR" dirty="0"/>
          </a:p>
          <a:p>
            <a:r>
              <a:rPr lang="pt-BR" dirty="0"/>
              <a:t>Limpe frequentemente o histórico de navegação</a:t>
            </a:r>
            <a:r>
              <a:rPr lang="en-BR" dirty="0"/>
              <a:t> </a:t>
            </a:r>
          </a:p>
        </p:txBody>
      </p:sp>
      <p:sp>
        <p:nvSpPr>
          <p:cNvPr id="10241" name="Title 1">
            <a:extLst>
              <a:ext uri="{FF2B5EF4-FFF2-40B4-BE49-F238E27FC236}">
                <a16:creationId xmlns:a16="http://schemas.microsoft.com/office/drawing/2014/main" id="{22572F2B-6863-7748-8299-F686425BCB36}"/>
              </a:ext>
            </a:extLst>
          </p:cNvPr>
          <p:cNvSpPr>
            <a:spLocks noGrp="1"/>
          </p:cNvSpPr>
          <p:nvPr>
            <p:ph type="title"/>
          </p:nvPr>
        </p:nvSpPr>
        <p:spPr/>
        <p:txBody>
          <a:bodyPr/>
          <a:lstStyle/>
          <a:p>
            <a:r>
              <a:rPr lang="pt-BR" altLang="pt-BR" dirty="0"/>
              <a:t>Dados coletados sobre você</a:t>
            </a:r>
            <a:endParaRPr lang="pt-BR" altLang="pt-BR" noProof="0" dirty="0"/>
          </a:p>
        </p:txBody>
      </p:sp>
      <p:sp>
        <p:nvSpPr>
          <p:cNvPr id="10243" name="Rectangle 1">
            <a:extLst>
              <a:ext uri="{FF2B5EF4-FFF2-40B4-BE49-F238E27FC236}">
                <a16:creationId xmlns:a16="http://schemas.microsoft.com/office/drawing/2014/main" id="{BE48E64D-E6AE-DC4A-9960-046A395278A9}"/>
              </a:ext>
            </a:extLst>
          </p:cNvPr>
          <p:cNvSpPr>
            <a:spLocks noChangeArrowheads="1"/>
          </p:cNvSpPr>
          <p:nvPr/>
        </p:nvSpPr>
        <p:spPr bwMode="auto">
          <a:xfrm>
            <a:off x="600075" y="2708275"/>
            <a:ext cx="8550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pt-BR" altLang="pt-BR" dirty="0"/>
          </a:p>
        </p:txBody>
      </p:sp>
    </p:spTree>
    <p:extLst>
      <p:ext uri="{BB962C8B-B14F-4D97-AF65-F5344CB8AC3E}">
        <p14:creationId xmlns:p14="http://schemas.microsoft.com/office/powerpoint/2010/main" val="3028329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a:extLst>
              <a:ext uri="{FF2B5EF4-FFF2-40B4-BE49-F238E27FC236}">
                <a16:creationId xmlns:a16="http://schemas.microsoft.com/office/drawing/2014/main" id="{6A222016-0490-AB40-9945-1CC6A928C550}"/>
              </a:ext>
            </a:extLst>
          </p:cNvPr>
          <p:cNvSpPr>
            <a:spLocks noGrp="1"/>
          </p:cNvSpPr>
          <p:nvPr>
            <p:ph idx="1"/>
          </p:nvPr>
        </p:nvSpPr>
        <p:spPr/>
        <p:txBody>
          <a:bodyPr/>
          <a:lstStyle/>
          <a:p>
            <a:r>
              <a:rPr lang="pt-BR" dirty="0"/>
              <a:t>Exemplos dessas situações incluem:</a:t>
            </a:r>
            <a:endParaRPr lang="en-BR" dirty="0"/>
          </a:p>
          <a:p>
            <a:pPr lvl="1"/>
            <a:r>
              <a:rPr lang="pt-BR" dirty="0"/>
              <a:t>você perde o celular, computador ou mídia removível </a:t>
            </a:r>
            <a:endParaRPr lang="en-BR" dirty="0"/>
          </a:p>
          <a:p>
            <a:pPr lvl="1"/>
            <a:r>
              <a:rPr lang="pt-BR" dirty="0"/>
              <a:t>seus dados são </a:t>
            </a:r>
            <a:r>
              <a:rPr lang="en-BR" dirty="0"/>
              <a:t>interceptados ao trafegarem na rede</a:t>
            </a:r>
          </a:p>
          <a:p>
            <a:pPr lvl="1"/>
            <a:r>
              <a:rPr lang="en-BR" dirty="0"/>
              <a:t>há um vazamento </a:t>
            </a:r>
            <a:r>
              <a:rPr lang="pt-BR" dirty="0"/>
              <a:t>envolvendo seus </a:t>
            </a:r>
            <a:r>
              <a:rPr lang="en-BR" dirty="0"/>
              <a:t>dados</a:t>
            </a:r>
          </a:p>
          <a:p>
            <a:pPr lvl="1"/>
            <a:r>
              <a:rPr lang="pt-BR" dirty="0"/>
              <a:t>suas </a:t>
            </a:r>
            <a:r>
              <a:rPr lang="en-BR" dirty="0"/>
              <a:t>contas de usuário</a:t>
            </a:r>
            <a:r>
              <a:rPr lang="pt-BR" dirty="0"/>
              <a:t> e </a:t>
            </a:r>
            <a:r>
              <a:rPr lang="en-BR" dirty="0"/>
              <a:t>sistemas </a:t>
            </a:r>
            <a:r>
              <a:rPr lang="pt-BR" dirty="0"/>
              <a:t>onde seus dados </a:t>
            </a:r>
            <a:r>
              <a:rPr lang="en-BR" dirty="0"/>
              <a:t>estão armazenados são </a:t>
            </a:r>
            <a:r>
              <a:rPr lang="pt-BR" dirty="0"/>
              <a:t>invadidos</a:t>
            </a:r>
            <a:endParaRPr lang="en-BR" dirty="0"/>
          </a:p>
          <a:p>
            <a:pPr lvl="1"/>
            <a:r>
              <a:rPr lang="pt-BR" dirty="0"/>
              <a:t>seus dados de navegação são coletados de forma não transparente e compartilhados sem seu consentimento</a:t>
            </a:r>
            <a:r>
              <a:rPr lang="en-BR" dirty="0"/>
              <a:t> </a:t>
            </a:r>
            <a:endParaRPr lang="pt-BR" altLang="pt-BR" noProof="0" dirty="0"/>
          </a:p>
        </p:txBody>
      </p:sp>
      <p:sp>
        <p:nvSpPr>
          <p:cNvPr id="9217" name="Title 1">
            <a:extLst>
              <a:ext uri="{FF2B5EF4-FFF2-40B4-BE49-F238E27FC236}">
                <a16:creationId xmlns:a16="http://schemas.microsoft.com/office/drawing/2014/main" id="{4AA41108-9D1A-394B-88AD-0F78134FCEBE}"/>
              </a:ext>
            </a:extLst>
          </p:cNvPr>
          <p:cNvSpPr>
            <a:spLocks noGrp="1"/>
          </p:cNvSpPr>
          <p:nvPr>
            <p:ph type="title"/>
          </p:nvPr>
        </p:nvSpPr>
        <p:spPr/>
        <p:txBody>
          <a:bodyPr/>
          <a:lstStyle/>
          <a:p>
            <a:r>
              <a:rPr lang="pt-BR" altLang="pt-BR" dirty="0"/>
              <a:t>A importância dos seus dados (2/3)</a:t>
            </a:r>
            <a:endParaRPr lang="pt-BR" altLang="pt-BR" noProof="0" dirty="0"/>
          </a:p>
        </p:txBody>
      </p:sp>
    </p:spTree>
    <p:extLst>
      <p:ext uri="{BB962C8B-B14F-4D97-AF65-F5344CB8AC3E}">
        <p14:creationId xmlns:p14="http://schemas.microsoft.com/office/powerpoint/2010/main" val="31480131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992FF84E-B96A-AD45-AED1-4455278FC9C3}"/>
              </a:ext>
            </a:extLst>
          </p:cNvPr>
          <p:cNvSpPr>
            <a:spLocks noGrp="1"/>
          </p:cNvSpPr>
          <p:nvPr>
            <p:ph type="ctrTitle"/>
          </p:nvPr>
        </p:nvSpPr>
        <p:spPr/>
        <p:txBody>
          <a:bodyPr/>
          <a:lstStyle/>
          <a:p>
            <a:r>
              <a:rPr lang="pt-BR" altLang="pt-BR" noProof="0" dirty="0"/>
              <a:t>Informe-se sobre </a:t>
            </a:r>
            <a:br>
              <a:rPr lang="pt-BR" altLang="pt-BR" noProof="0" dirty="0"/>
            </a:br>
            <a:r>
              <a:rPr lang="pt-BR" altLang="pt-BR" noProof="0" dirty="0"/>
              <a:t>os seus direitos</a:t>
            </a:r>
            <a:endParaRPr lang="pt-BR" altLang="pt-BR" i="1" noProof="0" dirty="0"/>
          </a:p>
        </p:txBody>
      </p:sp>
      <p:pic>
        <p:nvPicPr>
          <p:cNvPr id="26626" name="Picture 3">
            <a:extLst>
              <a:ext uri="{FF2B5EF4-FFF2-40B4-BE49-F238E27FC236}">
                <a16:creationId xmlns:a16="http://schemas.microsoft.com/office/drawing/2014/main" id="{27F35A7F-BBA5-C841-AB8B-4CB084FC28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2076194" y="2004396"/>
            <a:ext cx="4991611" cy="4065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109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5">
            <a:extLst>
              <a:ext uri="{FF2B5EF4-FFF2-40B4-BE49-F238E27FC236}">
                <a16:creationId xmlns:a16="http://schemas.microsoft.com/office/drawing/2014/main" id="{BA55E1D1-877A-B74B-A219-48DFAB04E08B}"/>
              </a:ext>
            </a:extLst>
          </p:cNvPr>
          <p:cNvSpPr>
            <a:spLocks noGrp="1"/>
          </p:cNvSpPr>
          <p:nvPr>
            <p:ph idx="1"/>
          </p:nvPr>
        </p:nvSpPr>
        <p:spPr>
          <a:xfrm>
            <a:off x="457200" y="1440000"/>
            <a:ext cx="8363272" cy="4525963"/>
          </a:xfrm>
        </p:spPr>
        <p:txBody>
          <a:bodyPr/>
          <a:lstStyle/>
          <a:p>
            <a:r>
              <a:rPr lang="pt-BR" altLang="pt-BR" dirty="0"/>
              <a:t>Criada para que:</a:t>
            </a:r>
          </a:p>
          <a:p>
            <a:pPr lvl="1"/>
            <a:r>
              <a:rPr lang="pt-BR" altLang="pt-BR" dirty="0"/>
              <a:t>o indivíduo tenha controle sobre seus dados pessoais</a:t>
            </a:r>
          </a:p>
          <a:p>
            <a:pPr lvl="1"/>
            <a:r>
              <a:rPr lang="pt-BR" altLang="pt-BR" dirty="0"/>
              <a:t>saiba como esses dados são tratados por organizações públicas, privadas e terceiros</a:t>
            </a:r>
          </a:p>
          <a:p>
            <a:r>
              <a:rPr lang="pt-BR" altLang="pt-BR" dirty="0"/>
              <a:t>Dados pessoais, segundo a LGPD:</a:t>
            </a:r>
          </a:p>
          <a:p>
            <a:pPr lvl="1"/>
            <a:r>
              <a:rPr lang="pt-BR" altLang="pt-BR" dirty="0"/>
              <a:t>informações relacionadas a pessoa natural identificada ou identificável</a:t>
            </a:r>
          </a:p>
          <a:p>
            <a:r>
              <a:rPr lang="pt-BR" altLang="pt-BR" dirty="0"/>
              <a:t>Como titular de dados pessoais você tem diversos direitos garantidos pela LGPD, como os definidos no art. 18</a:t>
            </a:r>
          </a:p>
          <a:p>
            <a:r>
              <a:rPr lang="pt-BR" altLang="pt-BR" dirty="0"/>
              <a:t>Informe-se sobre a LGPD, conheça seus direitos e saiba como agir de forma adequada: </a:t>
            </a:r>
          </a:p>
          <a:p>
            <a:pPr lvl="1"/>
            <a:r>
              <a:rPr lang="pt-BR" altLang="pt-BR" dirty="0">
                <a:hlinkClick r:id="rId3"/>
              </a:rPr>
              <a:t>https://www.gov.br/anpd/pt-br/legislacao</a:t>
            </a:r>
            <a:endParaRPr lang="pt-BR" altLang="pt-BR" dirty="0"/>
          </a:p>
        </p:txBody>
      </p:sp>
      <p:sp>
        <p:nvSpPr>
          <p:cNvPr id="10241" name="Title 1">
            <a:extLst>
              <a:ext uri="{FF2B5EF4-FFF2-40B4-BE49-F238E27FC236}">
                <a16:creationId xmlns:a16="http://schemas.microsoft.com/office/drawing/2014/main" id="{22572F2B-6863-7748-8299-F686425BCB36}"/>
              </a:ext>
            </a:extLst>
          </p:cNvPr>
          <p:cNvSpPr>
            <a:spLocks noGrp="1"/>
          </p:cNvSpPr>
          <p:nvPr>
            <p:ph type="title"/>
          </p:nvPr>
        </p:nvSpPr>
        <p:spPr/>
        <p:txBody>
          <a:bodyPr/>
          <a:lstStyle/>
          <a:p>
            <a:r>
              <a:rPr lang="pt-BR" altLang="pt-BR" noProof="0" dirty="0"/>
              <a:t>Lei </a:t>
            </a:r>
            <a:r>
              <a:rPr lang="pt-BR" altLang="pt-BR" dirty="0"/>
              <a:t>Geral de Proteção de Dados (LGPD)</a:t>
            </a:r>
            <a:endParaRPr lang="pt-BR" altLang="pt-BR" noProof="0" dirty="0"/>
          </a:p>
        </p:txBody>
      </p:sp>
      <p:sp>
        <p:nvSpPr>
          <p:cNvPr id="10243" name="Rectangle 1">
            <a:extLst>
              <a:ext uri="{FF2B5EF4-FFF2-40B4-BE49-F238E27FC236}">
                <a16:creationId xmlns:a16="http://schemas.microsoft.com/office/drawing/2014/main" id="{BE48E64D-E6AE-DC4A-9960-046A395278A9}"/>
              </a:ext>
            </a:extLst>
          </p:cNvPr>
          <p:cNvSpPr>
            <a:spLocks noChangeArrowheads="1"/>
          </p:cNvSpPr>
          <p:nvPr/>
        </p:nvSpPr>
        <p:spPr bwMode="auto">
          <a:xfrm>
            <a:off x="600075" y="2708275"/>
            <a:ext cx="8550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pt-BR" altLang="pt-B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5">
            <a:extLst>
              <a:ext uri="{FF2B5EF4-FFF2-40B4-BE49-F238E27FC236}">
                <a16:creationId xmlns:a16="http://schemas.microsoft.com/office/drawing/2014/main" id="{BA55E1D1-877A-B74B-A219-48DFAB04E08B}"/>
              </a:ext>
            </a:extLst>
          </p:cNvPr>
          <p:cNvSpPr>
            <a:spLocks noGrp="1"/>
          </p:cNvSpPr>
          <p:nvPr>
            <p:ph idx="1"/>
          </p:nvPr>
        </p:nvSpPr>
        <p:spPr/>
        <p:txBody>
          <a:bodyPr/>
          <a:lstStyle/>
          <a:p>
            <a:pPr lvl="0"/>
            <a:r>
              <a:rPr lang="pt-BR" dirty="0"/>
              <a:t>A LGPD:</a:t>
            </a:r>
          </a:p>
          <a:p>
            <a:pPr lvl="1"/>
            <a:r>
              <a:rPr lang="pt-BR" dirty="0"/>
              <a:t>dá a você o </a:t>
            </a:r>
            <a:r>
              <a:rPr lang="en-BR" dirty="0"/>
              <a:t>direito de saber:</a:t>
            </a:r>
          </a:p>
          <a:p>
            <a:pPr lvl="2"/>
            <a:r>
              <a:rPr lang="pt-BR" dirty="0"/>
              <a:t>como seus dados são exatamente tratados</a:t>
            </a:r>
          </a:p>
          <a:p>
            <a:pPr lvl="2"/>
            <a:r>
              <a:rPr lang="en-BR" dirty="0"/>
              <a:t>quais </a:t>
            </a:r>
            <a:r>
              <a:rPr lang="pt-BR" dirty="0"/>
              <a:t>dados são </a:t>
            </a:r>
            <a:r>
              <a:rPr lang="en-BR" dirty="0"/>
              <a:t>coletados</a:t>
            </a:r>
            <a:endParaRPr lang="pt-BR" dirty="0"/>
          </a:p>
          <a:p>
            <a:pPr lvl="2"/>
            <a:r>
              <a:rPr lang="pt-BR" dirty="0"/>
              <a:t>o </a:t>
            </a:r>
            <a:r>
              <a:rPr lang="en-BR" dirty="0"/>
              <a:t>porquê e com quem </a:t>
            </a:r>
            <a:r>
              <a:rPr lang="pt-BR" dirty="0"/>
              <a:t>seus dados são </a:t>
            </a:r>
            <a:r>
              <a:rPr lang="en-BR" dirty="0"/>
              <a:t>compartilh</a:t>
            </a:r>
            <a:r>
              <a:rPr lang="pt-BR" dirty="0"/>
              <a:t>ados</a:t>
            </a:r>
          </a:p>
          <a:p>
            <a:pPr lvl="1"/>
            <a:r>
              <a:rPr lang="pt-BR" dirty="0" err="1"/>
              <a:t>t</a:t>
            </a:r>
            <a:r>
              <a:rPr lang="en-BR" dirty="0"/>
              <a:t>raz maior segurança jurídica</a:t>
            </a:r>
            <a:endParaRPr lang="pt-BR" dirty="0"/>
          </a:p>
          <a:p>
            <a:pPr lvl="2"/>
            <a:r>
              <a:rPr lang="en-BR" dirty="0"/>
              <a:t>ao fornecer mecanismos para que você tenha controle sobre quais dados seus são coletados e como são </a:t>
            </a:r>
            <a:r>
              <a:rPr lang="pt-BR" dirty="0"/>
              <a:t>usados</a:t>
            </a:r>
            <a:endParaRPr lang="en-BR" dirty="0"/>
          </a:p>
          <a:p>
            <a:r>
              <a:rPr lang="pt-BR" dirty="0"/>
              <a:t>O</a:t>
            </a:r>
            <a:r>
              <a:rPr lang="en-BR" dirty="0"/>
              <a:t>rganizações públicas e privadas </a:t>
            </a:r>
            <a:r>
              <a:rPr lang="pt-BR" dirty="0"/>
              <a:t>devem</a:t>
            </a:r>
            <a:r>
              <a:rPr lang="en-BR" dirty="0"/>
              <a:t> disponibilizar informações claras que </a:t>
            </a:r>
            <a:r>
              <a:rPr lang="pt-BR" dirty="0"/>
              <a:t>o ajudem a </a:t>
            </a:r>
            <a:r>
              <a:rPr lang="en-BR" dirty="0"/>
              <a:t>compreender:</a:t>
            </a:r>
          </a:p>
          <a:p>
            <a:pPr lvl="1"/>
            <a:r>
              <a:rPr lang="en-BR" dirty="0"/>
              <a:t>os termos de consentimento</a:t>
            </a:r>
          </a:p>
          <a:p>
            <a:pPr lvl="1"/>
            <a:r>
              <a:rPr lang="en-BR" dirty="0"/>
              <a:t>as bases legais que apoiam o tratamento dos seus dados</a:t>
            </a:r>
          </a:p>
        </p:txBody>
      </p:sp>
      <p:sp>
        <p:nvSpPr>
          <p:cNvPr id="10241" name="Title 1">
            <a:extLst>
              <a:ext uri="{FF2B5EF4-FFF2-40B4-BE49-F238E27FC236}">
                <a16:creationId xmlns:a16="http://schemas.microsoft.com/office/drawing/2014/main" id="{22572F2B-6863-7748-8299-F686425BCB36}"/>
              </a:ext>
            </a:extLst>
          </p:cNvPr>
          <p:cNvSpPr>
            <a:spLocks noGrp="1"/>
          </p:cNvSpPr>
          <p:nvPr>
            <p:ph type="title"/>
          </p:nvPr>
        </p:nvSpPr>
        <p:spPr/>
        <p:txBody>
          <a:bodyPr/>
          <a:lstStyle/>
          <a:p>
            <a:r>
              <a:rPr lang="pt-BR" altLang="pt-BR" noProof="0" dirty="0"/>
              <a:t>Benefícios e direitos trazidos pela LGPD (1/2)</a:t>
            </a:r>
          </a:p>
        </p:txBody>
      </p:sp>
      <p:sp>
        <p:nvSpPr>
          <p:cNvPr id="10243" name="Rectangle 1">
            <a:extLst>
              <a:ext uri="{FF2B5EF4-FFF2-40B4-BE49-F238E27FC236}">
                <a16:creationId xmlns:a16="http://schemas.microsoft.com/office/drawing/2014/main" id="{BE48E64D-E6AE-DC4A-9960-046A395278A9}"/>
              </a:ext>
            </a:extLst>
          </p:cNvPr>
          <p:cNvSpPr>
            <a:spLocks noChangeArrowheads="1"/>
          </p:cNvSpPr>
          <p:nvPr/>
        </p:nvSpPr>
        <p:spPr bwMode="auto">
          <a:xfrm>
            <a:off x="600075" y="2708275"/>
            <a:ext cx="8550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pt-BR" altLang="pt-BR" dirty="0"/>
          </a:p>
        </p:txBody>
      </p:sp>
    </p:spTree>
    <p:extLst>
      <p:ext uri="{BB962C8B-B14F-4D97-AF65-F5344CB8AC3E}">
        <p14:creationId xmlns:p14="http://schemas.microsoft.com/office/powerpoint/2010/main" val="3345652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5">
            <a:extLst>
              <a:ext uri="{FF2B5EF4-FFF2-40B4-BE49-F238E27FC236}">
                <a16:creationId xmlns:a16="http://schemas.microsoft.com/office/drawing/2014/main" id="{BA55E1D1-877A-B74B-A219-48DFAB04E08B}"/>
              </a:ext>
            </a:extLst>
          </p:cNvPr>
          <p:cNvSpPr>
            <a:spLocks noGrp="1"/>
          </p:cNvSpPr>
          <p:nvPr>
            <p:ph idx="1"/>
          </p:nvPr>
        </p:nvSpPr>
        <p:spPr/>
        <p:txBody>
          <a:bodyPr/>
          <a:lstStyle/>
          <a:p>
            <a:r>
              <a:rPr lang="en-BR" dirty="0"/>
              <a:t>Caso a instituição responsável pelo tratamento de seus dados pessoais não atenda a um de seus direitos de titular sem uma justificativa legal:</a:t>
            </a:r>
          </a:p>
          <a:p>
            <a:pPr lvl="1"/>
            <a:r>
              <a:rPr lang="en-BR" dirty="0"/>
              <a:t>você tem o direito de peticionar uma reclamação para a Autoridade Nacional de Proteção de Dados – ANPD</a:t>
            </a:r>
          </a:p>
          <a:p>
            <a:pPr lvl="1"/>
            <a:r>
              <a:rPr lang="en-BR" dirty="0">
                <a:hlinkClick r:id="rId3"/>
              </a:rPr>
              <a:t>https://www.gov.br/anpd/pt-br/canais_atendimento</a:t>
            </a:r>
            <a:endParaRPr lang="en-BR" dirty="0"/>
          </a:p>
        </p:txBody>
      </p:sp>
      <p:sp>
        <p:nvSpPr>
          <p:cNvPr id="10241" name="Title 1">
            <a:extLst>
              <a:ext uri="{FF2B5EF4-FFF2-40B4-BE49-F238E27FC236}">
                <a16:creationId xmlns:a16="http://schemas.microsoft.com/office/drawing/2014/main" id="{22572F2B-6863-7748-8299-F686425BCB36}"/>
              </a:ext>
            </a:extLst>
          </p:cNvPr>
          <p:cNvSpPr>
            <a:spLocks noGrp="1"/>
          </p:cNvSpPr>
          <p:nvPr>
            <p:ph type="title"/>
          </p:nvPr>
        </p:nvSpPr>
        <p:spPr/>
        <p:txBody>
          <a:bodyPr/>
          <a:lstStyle/>
          <a:p>
            <a:r>
              <a:rPr lang="pt-BR" altLang="pt-BR" noProof="0" dirty="0"/>
              <a:t>Benefícios e direitos trazidos pela LGPD (2/2)</a:t>
            </a:r>
          </a:p>
        </p:txBody>
      </p:sp>
      <p:sp>
        <p:nvSpPr>
          <p:cNvPr id="10243" name="Rectangle 1">
            <a:extLst>
              <a:ext uri="{FF2B5EF4-FFF2-40B4-BE49-F238E27FC236}">
                <a16:creationId xmlns:a16="http://schemas.microsoft.com/office/drawing/2014/main" id="{BE48E64D-E6AE-DC4A-9960-046A395278A9}"/>
              </a:ext>
            </a:extLst>
          </p:cNvPr>
          <p:cNvSpPr>
            <a:spLocks noChangeArrowheads="1"/>
          </p:cNvSpPr>
          <p:nvPr/>
        </p:nvSpPr>
        <p:spPr bwMode="auto">
          <a:xfrm>
            <a:off x="600075" y="2708275"/>
            <a:ext cx="8550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pt-BR" altLang="pt-BR" dirty="0"/>
          </a:p>
        </p:txBody>
      </p:sp>
    </p:spTree>
    <p:extLst>
      <p:ext uri="{BB962C8B-B14F-4D97-AF65-F5344CB8AC3E}">
        <p14:creationId xmlns:p14="http://schemas.microsoft.com/office/powerpoint/2010/main" val="3733860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Conteúdo 2">
            <a:extLst>
              <a:ext uri="{FF2B5EF4-FFF2-40B4-BE49-F238E27FC236}">
                <a16:creationId xmlns:a16="http://schemas.microsoft.com/office/drawing/2014/main" id="{281A555F-A10A-1241-BA29-09EBB54F9CEE}"/>
              </a:ext>
            </a:extLst>
          </p:cNvPr>
          <p:cNvSpPr>
            <a:spLocks noGrp="1"/>
          </p:cNvSpPr>
          <p:nvPr>
            <p:ph idx="1"/>
          </p:nvPr>
        </p:nvSpPr>
        <p:spPr/>
        <p:txBody>
          <a:bodyPr/>
          <a:lstStyle/>
          <a:p>
            <a:r>
              <a:rPr lang="pt-PT" altLang="en-US" sz="1800" noProof="0" dirty="0"/>
              <a:t>Consulte os demais Fascículos da Cartilha de Segurança e o Livro Segurança na Internet: </a:t>
            </a:r>
            <a:r>
              <a:rPr lang="pt-PT" altLang="en-US" sz="1800" noProof="0" dirty="0">
                <a:solidFill>
                  <a:schemeClr val="accent2"/>
                </a:solidFill>
                <a:hlinkClick r:id="rId3">
                  <a:extLst>
                    <a:ext uri="{A12FA001-AC4F-418D-AE19-62706E023703}">
                      <ahyp:hlinkClr xmlns:ahyp="http://schemas.microsoft.com/office/drawing/2018/hyperlinkcolor" val="tx"/>
                    </a:ext>
                  </a:extLst>
                </a:hlinkClick>
              </a:rPr>
              <a:t>cartilha.cert.br </a:t>
            </a:r>
            <a:endParaRPr lang="pt-PT" altLang="en-US" sz="1800" noProof="0" dirty="0">
              <a:solidFill>
                <a:schemeClr val="accent2"/>
              </a:solidFill>
            </a:endParaRPr>
          </a:p>
          <a:p>
            <a:pPr marL="0" indent="0">
              <a:buNone/>
            </a:pPr>
            <a:endParaRPr lang="pt-PT" altLang="en-US" sz="1800" noProof="0" dirty="0"/>
          </a:p>
          <a:p>
            <a:r>
              <a:rPr lang="pt-PT" altLang="en-US" sz="1800" noProof="0" dirty="0"/>
              <a:t>Confira os demais materiais sobre segurança para os diferentes públicos: </a:t>
            </a:r>
            <a:r>
              <a:rPr lang="pt-PT" altLang="en-US" sz="1800" noProof="0" dirty="0">
                <a:solidFill>
                  <a:schemeClr val="accent2"/>
                </a:solidFill>
                <a:hlinkClick r:id="rId4">
                  <a:extLst>
                    <a:ext uri="{A12FA001-AC4F-418D-AE19-62706E023703}">
                      <ahyp:hlinkClr xmlns:ahyp="http://schemas.microsoft.com/office/drawing/2018/hyperlinkcolor" val="tx"/>
                    </a:ext>
                  </a:extLst>
                </a:hlinkClick>
              </a:rPr>
              <a:t>internetsegura.br</a:t>
            </a:r>
            <a:endParaRPr lang="pt-PT" altLang="en-US" sz="1800" noProof="0" dirty="0">
              <a:solidFill>
                <a:schemeClr val="accent2"/>
              </a:solidFill>
            </a:endParaRPr>
          </a:p>
          <a:p>
            <a:endParaRPr lang="pt-PT" altLang="en-US" sz="1800" noProof="0" dirty="0"/>
          </a:p>
          <a:p>
            <a:r>
              <a:rPr lang="pt-PT" altLang="en-US" sz="1800" dirty="0"/>
              <a:t>Acompanhe novidades e a dica</a:t>
            </a:r>
          </a:p>
          <a:p>
            <a:pPr marL="342000" lvl="1" indent="0">
              <a:spcBef>
                <a:spcPts val="0"/>
              </a:spcBef>
              <a:buNone/>
            </a:pPr>
            <a:r>
              <a:rPr lang="pt-PT" altLang="en-US" sz="1800" noProof="0" dirty="0"/>
              <a:t>do dia no </a:t>
            </a:r>
            <a:r>
              <a:rPr lang="pt-PT" altLang="en-US" sz="1800" noProof="0" dirty="0" err="1"/>
              <a:t>Twitter</a:t>
            </a:r>
            <a:r>
              <a:rPr lang="pt-PT" altLang="en-US" sz="1800" noProof="0" dirty="0"/>
              <a:t> do </a:t>
            </a:r>
            <a:r>
              <a:rPr lang="pt-PT" altLang="en-US" sz="1800" noProof="0" dirty="0" err="1"/>
              <a:t>CERT.br</a:t>
            </a:r>
            <a:endParaRPr lang="pt-PT" altLang="en-US" sz="1800" noProof="0" dirty="0"/>
          </a:p>
          <a:p>
            <a:pPr marL="342000" lvl="1" indent="0">
              <a:spcBef>
                <a:spcPts val="0"/>
              </a:spcBef>
              <a:buNone/>
            </a:pPr>
            <a:r>
              <a:rPr lang="pt-BR" sz="1800" dirty="0">
                <a:hlinkClick r:id="rId5"/>
              </a:rPr>
              <a:t>twitter.com/certbr</a:t>
            </a:r>
            <a:endParaRPr lang="pt-BR" sz="1800" dirty="0"/>
          </a:p>
        </p:txBody>
      </p:sp>
      <p:sp>
        <p:nvSpPr>
          <p:cNvPr id="4" name="Título 3">
            <a:extLst>
              <a:ext uri="{FF2B5EF4-FFF2-40B4-BE49-F238E27FC236}">
                <a16:creationId xmlns:a16="http://schemas.microsoft.com/office/drawing/2014/main" id="{C1D93DAC-D06B-C349-A38D-FA43340229BE}"/>
              </a:ext>
            </a:extLst>
          </p:cNvPr>
          <p:cNvSpPr>
            <a:spLocks noGrp="1"/>
          </p:cNvSpPr>
          <p:nvPr>
            <p:ph type="title"/>
          </p:nvPr>
        </p:nvSpPr>
        <p:spPr/>
        <p:txBody>
          <a:bodyPr/>
          <a:lstStyle/>
          <a:p>
            <a:r>
              <a:rPr lang="pt-BR" noProof="0" dirty="0"/>
              <a:t>Saiba mais</a:t>
            </a:r>
          </a:p>
        </p:txBody>
      </p:sp>
      <p:pic>
        <p:nvPicPr>
          <p:cNvPr id="8" name="Picture 2">
            <a:extLst>
              <a:ext uri="{FF2B5EF4-FFF2-40B4-BE49-F238E27FC236}">
                <a16:creationId xmlns:a16="http://schemas.microsoft.com/office/drawing/2014/main" id="{A3D17390-096F-AD4B-A67A-A0AC74387C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857787" y="3140968"/>
            <a:ext cx="3829012"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55782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ontent Placeholder 2">
            <a:extLst>
              <a:ext uri="{FF2B5EF4-FFF2-40B4-BE49-F238E27FC236}">
                <a16:creationId xmlns:a16="http://schemas.microsoft.com/office/drawing/2014/main" id="{ADD4EA1A-2A86-794F-A35C-50818CA5A3A7}"/>
              </a:ext>
            </a:extLst>
          </p:cNvPr>
          <p:cNvSpPr>
            <a:spLocks noGrp="1"/>
          </p:cNvSpPr>
          <p:nvPr>
            <p:ph idx="1"/>
          </p:nvPr>
        </p:nvSpPr>
        <p:spPr>
          <a:xfrm>
            <a:off x="457200" y="1440000"/>
            <a:ext cx="5472608" cy="4525963"/>
          </a:xfrm>
        </p:spPr>
        <p:txBody>
          <a:bodyPr/>
          <a:lstStyle/>
          <a:p>
            <a:r>
              <a:rPr lang="pt-BR" altLang="pt-BR" sz="2000" noProof="0" dirty="0"/>
              <a:t>Cartilha de Segurança para Internet </a:t>
            </a:r>
          </a:p>
          <a:p>
            <a:pPr marL="594000" lvl="2" indent="-285750">
              <a:buFont typeface="System Font Regular"/>
              <a:buChar char="▸"/>
            </a:pPr>
            <a:r>
              <a:rPr lang="pt-BR" altLang="pt-BR" b="1" dirty="0"/>
              <a:t>Fascículo Autenticação</a:t>
            </a:r>
          </a:p>
          <a:p>
            <a:pPr marL="594000" lvl="2" indent="-285750">
              <a:buFont typeface="System Font Regular"/>
              <a:buChar char="▸"/>
            </a:pPr>
            <a:r>
              <a:rPr lang="pt-BR" altLang="pt-BR" b="1" noProof="0" dirty="0"/>
              <a:t>Fascículo Proteção de Dados</a:t>
            </a:r>
          </a:p>
          <a:p>
            <a:pPr marL="342000" lvl="1" indent="0">
              <a:buNone/>
            </a:pPr>
            <a:r>
              <a:rPr lang="pt-BR" altLang="pt-BR" sz="1800" noProof="0" dirty="0">
                <a:hlinkClick r:id="rId3">
                  <a:extLst>
                    <a:ext uri="{A12FA001-AC4F-418D-AE19-62706E023703}">
                      <ahyp:hlinkClr xmlns:ahyp="http://schemas.microsoft.com/office/drawing/2018/hyperlinkcolor" val="tx"/>
                    </a:ext>
                  </a:extLst>
                </a:hlinkClick>
              </a:rPr>
              <a:t>cartilha.cert.br/guardiao </a:t>
            </a:r>
            <a:endParaRPr lang="pt-BR" altLang="pt-BR" sz="1800" noProof="0" dirty="0"/>
          </a:p>
        </p:txBody>
      </p:sp>
      <p:sp>
        <p:nvSpPr>
          <p:cNvPr id="77825" name="Title 1">
            <a:extLst>
              <a:ext uri="{FF2B5EF4-FFF2-40B4-BE49-F238E27FC236}">
                <a16:creationId xmlns:a16="http://schemas.microsoft.com/office/drawing/2014/main" id="{C9CB20A9-570A-C84A-9D06-1E6561ED1277}"/>
              </a:ext>
            </a:extLst>
          </p:cNvPr>
          <p:cNvSpPr>
            <a:spLocks noGrp="1"/>
          </p:cNvSpPr>
          <p:nvPr>
            <p:ph type="title"/>
          </p:nvPr>
        </p:nvSpPr>
        <p:spPr/>
        <p:txBody>
          <a:bodyPr/>
          <a:lstStyle/>
          <a:p>
            <a:r>
              <a:rPr lang="pt-BR" altLang="pt-BR" noProof="0" dirty="0"/>
              <a:t>Créditos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a:extLst>
              <a:ext uri="{FF2B5EF4-FFF2-40B4-BE49-F238E27FC236}">
                <a16:creationId xmlns:a16="http://schemas.microsoft.com/office/drawing/2014/main" id="{6A222016-0490-AB40-9945-1CC6A928C550}"/>
              </a:ext>
            </a:extLst>
          </p:cNvPr>
          <p:cNvSpPr>
            <a:spLocks noGrp="1"/>
          </p:cNvSpPr>
          <p:nvPr>
            <p:ph idx="1"/>
          </p:nvPr>
        </p:nvSpPr>
        <p:spPr>
          <a:xfrm>
            <a:off x="457200" y="1440000"/>
            <a:ext cx="8401050" cy="4525963"/>
          </a:xfrm>
        </p:spPr>
        <p:txBody>
          <a:bodyPr/>
          <a:lstStyle/>
          <a:p>
            <a:r>
              <a:rPr lang="pt-BR" dirty="0"/>
              <a:t>Para proteger seus dados e </a:t>
            </a:r>
            <a:r>
              <a:rPr lang="en-BR" dirty="0"/>
              <a:t>assegurar que </a:t>
            </a:r>
            <a:r>
              <a:rPr lang="pt-BR" dirty="0"/>
              <a:t>eles </a:t>
            </a:r>
            <a:r>
              <a:rPr lang="en-BR" dirty="0"/>
              <a:t>sejam tratados de forma adequada </a:t>
            </a:r>
            <a:r>
              <a:rPr lang="pt-BR" dirty="0"/>
              <a:t>há um conjunto de mecanismos de segurança que podem ser usados</a:t>
            </a:r>
          </a:p>
          <a:p>
            <a:pPr lvl="1"/>
            <a:r>
              <a:rPr lang="en-BR" sz="1600" b="0" dirty="0"/>
              <a:t>exemplo: o uso de senhas fortes impede o acesso indevido às contas, a criptografia dificulta que seus dados sejam acessados e alterados indevidamente</a:t>
            </a:r>
          </a:p>
          <a:p>
            <a:r>
              <a:rPr lang="en-BR" dirty="0"/>
              <a:t>Há situações em que os mecanismos de segurança sozinhos não protege</a:t>
            </a:r>
            <a:r>
              <a:rPr lang="pt-BR" dirty="0"/>
              <a:t>m</a:t>
            </a:r>
            <a:r>
              <a:rPr lang="en-BR" dirty="0"/>
              <a:t> seus dados</a:t>
            </a:r>
          </a:p>
          <a:p>
            <a:pPr lvl="1"/>
            <a:r>
              <a:rPr lang="en-BR" sz="1600" b="0" dirty="0"/>
              <a:t>exemplo: quando eles são passados deliberadamente a outros sem sua autorização ou coletados sem necessidade</a:t>
            </a:r>
          </a:p>
          <a:p>
            <a:r>
              <a:rPr lang="pt-BR" dirty="0"/>
              <a:t>Adotar uma postura preventiva, tentando reduzir a quantidade de dados fornecida por você, é essencial</a:t>
            </a:r>
          </a:p>
          <a:p>
            <a:r>
              <a:rPr lang="pt-BR" dirty="0"/>
              <a:t>Para</a:t>
            </a:r>
            <a:r>
              <a:rPr lang="en-BR" dirty="0"/>
              <a:t> coibir abusos</a:t>
            </a:r>
            <a:r>
              <a:rPr lang="pt-BR" dirty="0"/>
              <a:t>, garantir seus direitos e agir adequadamente </a:t>
            </a:r>
            <a:r>
              <a:rPr lang="en-BR" dirty="0"/>
              <a:t>é</a:t>
            </a:r>
            <a:r>
              <a:rPr lang="pt-BR" dirty="0"/>
              <a:t> importante conhecer a</a:t>
            </a:r>
            <a:r>
              <a:rPr lang="en-BR" dirty="0"/>
              <a:t> legislação</a:t>
            </a:r>
            <a:r>
              <a:rPr lang="pt-BR" dirty="0"/>
              <a:t> vigente</a:t>
            </a:r>
            <a:endParaRPr lang="pt-BR" altLang="pt-BR" dirty="0"/>
          </a:p>
        </p:txBody>
      </p:sp>
      <p:sp>
        <p:nvSpPr>
          <p:cNvPr id="9217" name="Title 1">
            <a:extLst>
              <a:ext uri="{FF2B5EF4-FFF2-40B4-BE49-F238E27FC236}">
                <a16:creationId xmlns:a16="http://schemas.microsoft.com/office/drawing/2014/main" id="{4AA41108-9D1A-394B-88AD-0F78134FCEBE}"/>
              </a:ext>
            </a:extLst>
          </p:cNvPr>
          <p:cNvSpPr>
            <a:spLocks noGrp="1"/>
          </p:cNvSpPr>
          <p:nvPr>
            <p:ph type="title"/>
          </p:nvPr>
        </p:nvSpPr>
        <p:spPr/>
        <p:txBody>
          <a:bodyPr/>
          <a:lstStyle/>
          <a:p>
            <a:r>
              <a:rPr lang="pt-BR" altLang="pt-BR" dirty="0"/>
              <a:t>A importância dos seus dados (3/3)</a:t>
            </a:r>
            <a:endParaRPr lang="pt-BR" altLang="pt-BR" noProof="0" dirty="0"/>
          </a:p>
        </p:txBody>
      </p:sp>
    </p:spTree>
    <p:extLst>
      <p:ext uri="{BB962C8B-B14F-4D97-AF65-F5344CB8AC3E}">
        <p14:creationId xmlns:p14="http://schemas.microsoft.com/office/powerpoint/2010/main" val="869348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992FF84E-B96A-AD45-AED1-4455278FC9C3}"/>
              </a:ext>
            </a:extLst>
          </p:cNvPr>
          <p:cNvSpPr>
            <a:spLocks noGrp="1"/>
          </p:cNvSpPr>
          <p:nvPr>
            <p:ph type="ctrTitle"/>
          </p:nvPr>
        </p:nvSpPr>
        <p:spPr/>
        <p:txBody>
          <a:bodyPr/>
          <a:lstStyle/>
          <a:p>
            <a:r>
              <a:rPr lang="pt-BR" altLang="pt-BR" noProof="0" dirty="0"/>
              <a:t>Como seus dados </a:t>
            </a:r>
            <a:br>
              <a:rPr lang="pt-BR" altLang="pt-BR" noProof="0" dirty="0"/>
            </a:br>
            <a:r>
              <a:rPr lang="pt-BR" altLang="pt-BR" noProof="0" dirty="0"/>
              <a:t>podem ser abusados</a:t>
            </a:r>
            <a:endParaRPr lang="pt-BR" altLang="pt-BR" i="1" noProof="0" dirty="0"/>
          </a:p>
        </p:txBody>
      </p:sp>
      <p:pic>
        <p:nvPicPr>
          <p:cNvPr id="26626" name="Picture 3">
            <a:extLst>
              <a:ext uri="{FF2B5EF4-FFF2-40B4-BE49-F238E27FC236}">
                <a16:creationId xmlns:a16="http://schemas.microsoft.com/office/drawing/2014/main" id="{27F35A7F-BBA5-C841-AB8B-4CB084FC28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2328512" y="2144684"/>
            <a:ext cx="4486976" cy="395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4602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AD95D3-187A-B141-8FE2-1211E7DC179B}"/>
              </a:ext>
            </a:extLst>
          </p:cNvPr>
          <p:cNvSpPr>
            <a:spLocks noGrp="1"/>
          </p:cNvSpPr>
          <p:nvPr>
            <p:ph idx="1"/>
          </p:nvPr>
        </p:nvSpPr>
        <p:spPr/>
        <p:txBody>
          <a:bodyPr/>
          <a:lstStyle/>
          <a:p>
            <a:r>
              <a:rPr lang="pt-BR" dirty="0"/>
              <a:t>Pode ocorrer de diversas formas:</a:t>
            </a:r>
          </a:p>
          <a:p>
            <a:pPr lvl="1"/>
            <a:r>
              <a:rPr lang="pt-BR" dirty="0"/>
              <a:t>acesso indevido</a:t>
            </a:r>
          </a:p>
          <a:p>
            <a:pPr lvl="1"/>
            <a:r>
              <a:rPr lang="pt-BR" dirty="0"/>
              <a:t>perda de dados</a:t>
            </a:r>
          </a:p>
          <a:p>
            <a:pPr lvl="1"/>
            <a:r>
              <a:rPr lang="pt-BR" dirty="0"/>
              <a:t>invasão de contas e golpes</a:t>
            </a:r>
          </a:p>
          <a:p>
            <a:pPr lvl="1"/>
            <a:r>
              <a:rPr lang="pt-BR" dirty="0"/>
              <a:t>coleta excessiva</a:t>
            </a:r>
          </a:p>
          <a:p>
            <a:pPr lvl="0"/>
            <a:endParaRPr lang="pt-BR" dirty="0"/>
          </a:p>
          <a:p>
            <a:pPr lvl="0"/>
            <a:r>
              <a:rPr lang="pt-BR" dirty="0"/>
              <a:t>O abuso de seus dados pode acarretar:</a:t>
            </a:r>
          </a:p>
          <a:p>
            <a:pPr lvl="1"/>
            <a:r>
              <a:rPr lang="pt-BR" dirty="0"/>
              <a:t>prejuízos financeiros</a:t>
            </a:r>
          </a:p>
          <a:p>
            <a:pPr lvl="1"/>
            <a:r>
              <a:rPr lang="pt-BR" dirty="0"/>
              <a:t>restrição a direitos ou benefícios</a:t>
            </a:r>
          </a:p>
          <a:p>
            <a:pPr lvl="1"/>
            <a:r>
              <a:rPr lang="pt-BR" dirty="0"/>
              <a:t>invasão de privacidade</a:t>
            </a:r>
          </a:p>
        </p:txBody>
      </p:sp>
      <p:sp>
        <p:nvSpPr>
          <p:cNvPr id="3" name="Title 2">
            <a:extLst>
              <a:ext uri="{FF2B5EF4-FFF2-40B4-BE49-F238E27FC236}">
                <a16:creationId xmlns:a16="http://schemas.microsoft.com/office/drawing/2014/main" id="{5CD1C8BF-719E-334B-B622-213964AB14EC}"/>
              </a:ext>
            </a:extLst>
          </p:cNvPr>
          <p:cNvSpPr>
            <a:spLocks noGrp="1"/>
          </p:cNvSpPr>
          <p:nvPr>
            <p:ph type="title"/>
          </p:nvPr>
        </p:nvSpPr>
        <p:spPr/>
        <p:txBody>
          <a:bodyPr/>
          <a:lstStyle/>
          <a:p>
            <a:r>
              <a:rPr lang="pt-BR" dirty="0"/>
              <a:t>Como seus dados podem ser abusados</a:t>
            </a:r>
          </a:p>
        </p:txBody>
      </p:sp>
    </p:spTree>
    <p:extLst>
      <p:ext uri="{BB962C8B-B14F-4D97-AF65-F5344CB8AC3E}">
        <p14:creationId xmlns:p14="http://schemas.microsoft.com/office/powerpoint/2010/main" val="3530851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AD95D3-187A-B141-8FE2-1211E7DC179B}"/>
              </a:ext>
            </a:extLst>
          </p:cNvPr>
          <p:cNvSpPr>
            <a:spLocks noGrp="1"/>
          </p:cNvSpPr>
          <p:nvPr>
            <p:ph idx="1"/>
          </p:nvPr>
        </p:nvSpPr>
        <p:spPr>
          <a:xfrm>
            <a:off x="457200" y="1440001"/>
            <a:ext cx="8003232" cy="1196912"/>
          </a:xfrm>
        </p:spPr>
        <p:txBody>
          <a:bodyPr/>
          <a:lstStyle/>
          <a:p>
            <a:pPr lvl="0"/>
            <a:r>
              <a:rPr lang="pt-BR" dirty="0"/>
              <a:t>Seus dados podem ser indevidamente acessados:</a:t>
            </a:r>
            <a:endParaRPr lang="en-BR" dirty="0"/>
          </a:p>
          <a:p>
            <a:pPr lvl="1"/>
            <a:r>
              <a:rPr lang="pt-BR" dirty="0"/>
              <a:t>por aplicativos e </a:t>
            </a:r>
            <a:r>
              <a:rPr lang="pt-BR" i="1" dirty="0"/>
              <a:t>sites</a:t>
            </a:r>
          </a:p>
          <a:p>
            <a:pPr lvl="2"/>
            <a:r>
              <a:rPr lang="pt-BR" dirty="0"/>
              <a:t>que processem seus dados além das finalidades informadas</a:t>
            </a:r>
          </a:p>
        </p:txBody>
      </p:sp>
      <p:sp>
        <p:nvSpPr>
          <p:cNvPr id="3" name="Title 2">
            <a:extLst>
              <a:ext uri="{FF2B5EF4-FFF2-40B4-BE49-F238E27FC236}">
                <a16:creationId xmlns:a16="http://schemas.microsoft.com/office/drawing/2014/main" id="{5CD1C8BF-719E-334B-B622-213964AB14EC}"/>
              </a:ext>
            </a:extLst>
          </p:cNvPr>
          <p:cNvSpPr>
            <a:spLocks noGrp="1"/>
          </p:cNvSpPr>
          <p:nvPr>
            <p:ph type="title"/>
          </p:nvPr>
        </p:nvSpPr>
        <p:spPr/>
        <p:txBody>
          <a:bodyPr/>
          <a:lstStyle/>
          <a:p>
            <a:r>
              <a:rPr lang="pt-BR" dirty="0"/>
              <a:t>Acesso indevido</a:t>
            </a:r>
          </a:p>
        </p:txBody>
      </p:sp>
      <p:pic>
        <p:nvPicPr>
          <p:cNvPr id="5" name="Picture 4">
            <a:extLst>
              <a:ext uri="{FF2B5EF4-FFF2-40B4-BE49-F238E27FC236}">
                <a16:creationId xmlns:a16="http://schemas.microsoft.com/office/drawing/2014/main" id="{EFF8EAF7-9B5A-E248-A6F3-C95A3637A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2745214"/>
            <a:ext cx="4139952" cy="3454066"/>
          </a:xfrm>
          <a:prstGeom prst="rect">
            <a:avLst/>
          </a:prstGeom>
        </p:spPr>
      </p:pic>
      <p:sp>
        <p:nvSpPr>
          <p:cNvPr id="6" name="Content Placeholder 1">
            <a:extLst>
              <a:ext uri="{FF2B5EF4-FFF2-40B4-BE49-F238E27FC236}">
                <a16:creationId xmlns:a16="http://schemas.microsoft.com/office/drawing/2014/main" id="{3CFCE4DE-F071-97C5-980C-96DFD1887064}"/>
              </a:ext>
            </a:extLst>
          </p:cNvPr>
          <p:cNvSpPr txBox="1">
            <a:spLocks/>
          </p:cNvSpPr>
          <p:nvPr/>
        </p:nvSpPr>
        <p:spPr bwMode="auto">
          <a:xfrm>
            <a:off x="457200" y="2564904"/>
            <a:ext cx="4330824" cy="340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600"/>
              </a:spcBef>
              <a:spcAft>
                <a:spcPct val="0"/>
              </a:spcAft>
              <a:buFont typeface="Arial" panose="020B0604020202020204" pitchFamily="34" charset="0"/>
              <a:buChar char="•"/>
              <a:defRPr sz="2200" b="1" kern="1200">
                <a:solidFill>
                  <a:schemeClr val="tx1"/>
                </a:solidFill>
                <a:latin typeface="Arial"/>
                <a:ea typeface="ＭＳ Ｐゴシック" charset="0"/>
                <a:cs typeface="Arial"/>
              </a:defRPr>
            </a:lvl1pPr>
            <a:lvl2pPr marL="742950" indent="-285750" algn="l" defTabSz="457200" rtl="0" eaLnBrk="0" fontAlgn="base" hangingPunct="0">
              <a:spcBef>
                <a:spcPts val="600"/>
              </a:spcBef>
              <a:spcAft>
                <a:spcPct val="0"/>
              </a:spcAft>
              <a:buFont typeface="Arial" panose="020B0604020202020204" pitchFamily="34" charset="0"/>
              <a:buChar char="–"/>
              <a:defRPr sz="2000" b="1" kern="1200">
                <a:solidFill>
                  <a:schemeClr val="tx1"/>
                </a:solidFill>
                <a:latin typeface="Arial"/>
                <a:ea typeface="ＭＳ Ｐゴシック" charset="0"/>
                <a:cs typeface="Arial"/>
              </a:defRPr>
            </a:lvl2pPr>
            <a:lvl3pPr marL="1143000" indent="-228600" algn="l" defTabSz="457200" rtl="0" eaLnBrk="0" fontAlgn="base" hangingPunct="0">
              <a:spcBef>
                <a:spcPts val="600"/>
              </a:spcBef>
              <a:spcAft>
                <a:spcPct val="0"/>
              </a:spcAft>
              <a:buFont typeface="Arial" panose="020B0604020202020204" pitchFamily="34" charset="0"/>
              <a:buChar char="•"/>
              <a:defRPr sz="1800" b="0" kern="1200">
                <a:solidFill>
                  <a:schemeClr val="tx1"/>
                </a:solidFill>
                <a:latin typeface="Arial"/>
                <a:ea typeface="ＭＳ Ｐゴシック" charset="0"/>
                <a:cs typeface="Arial"/>
              </a:defRPr>
            </a:lvl3pPr>
            <a:lvl4pPr marL="1600200" indent="-228600" algn="l" defTabSz="457200" rtl="0" eaLnBrk="0" fontAlgn="base" hangingPunct="0">
              <a:spcBef>
                <a:spcPts val="600"/>
              </a:spcBef>
              <a:spcAft>
                <a:spcPct val="0"/>
              </a:spcAft>
              <a:buFont typeface="Arial" panose="020B0604020202020204" pitchFamily="34" charset="0"/>
              <a:buChar char="–"/>
              <a:defRPr sz="1600" b="0" kern="1200">
                <a:solidFill>
                  <a:schemeClr val="tx1"/>
                </a:solidFill>
                <a:latin typeface="Arial"/>
                <a:ea typeface="ＭＳ Ｐゴシック" charset="0"/>
                <a:cs typeface="Arial"/>
              </a:defRPr>
            </a:lvl4pPr>
            <a:lvl5pPr marL="2057400" indent="-228600" algn="l" defTabSz="457200" rtl="0" eaLnBrk="0" fontAlgn="base" hangingPunct="0">
              <a:spcBef>
                <a:spcPts val="600"/>
              </a:spcBef>
              <a:spcAft>
                <a:spcPct val="0"/>
              </a:spcAft>
              <a:buFont typeface="Arial" panose="020B0604020202020204" pitchFamily="34" charset="0"/>
              <a:buChar char="»"/>
              <a:defRPr sz="1600" b="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pt-BR" dirty="0"/>
              <a:t>por atacantes ou códigos maliciosos</a:t>
            </a:r>
          </a:p>
          <a:p>
            <a:pPr lvl="2"/>
            <a:r>
              <a:rPr lang="pt-BR" dirty="0"/>
              <a:t>que consigam acesso às suas contas, equipamentos ou mídias</a:t>
            </a:r>
            <a:endParaRPr lang="en-BR" dirty="0"/>
          </a:p>
          <a:p>
            <a:pPr lvl="1"/>
            <a:r>
              <a:rPr lang="pt-BR" dirty="0"/>
              <a:t>em casos de vazamentos de dados</a:t>
            </a:r>
          </a:p>
        </p:txBody>
      </p:sp>
    </p:spTree>
    <p:extLst>
      <p:ext uri="{BB962C8B-B14F-4D97-AF65-F5344CB8AC3E}">
        <p14:creationId xmlns:p14="http://schemas.microsoft.com/office/powerpoint/2010/main" val="127985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AD95D3-187A-B141-8FE2-1211E7DC179B}"/>
              </a:ext>
            </a:extLst>
          </p:cNvPr>
          <p:cNvSpPr>
            <a:spLocks noGrp="1"/>
          </p:cNvSpPr>
          <p:nvPr>
            <p:ph idx="1"/>
          </p:nvPr>
        </p:nvSpPr>
        <p:spPr>
          <a:xfrm>
            <a:off x="457200" y="1440000"/>
            <a:ext cx="4834880" cy="4525963"/>
          </a:xfrm>
        </p:spPr>
        <p:txBody>
          <a:bodyPr/>
          <a:lstStyle/>
          <a:p>
            <a:pPr lvl="0"/>
            <a:r>
              <a:rPr lang="pt-BR" dirty="0"/>
              <a:t>Seus dados podem ser perdidos:</a:t>
            </a:r>
            <a:endParaRPr lang="en-BR" dirty="0"/>
          </a:p>
          <a:p>
            <a:pPr lvl="1"/>
            <a:r>
              <a:rPr lang="pt-BR" dirty="0"/>
              <a:t>pela ação de códigos maliciosos, como </a:t>
            </a:r>
            <a:r>
              <a:rPr lang="pt-BR" i="1" dirty="0"/>
              <a:t>ransomware</a:t>
            </a:r>
            <a:endParaRPr lang="en-BR" i="1" dirty="0"/>
          </a:p>
          <a:p>
            <a:pPr lvl="1"/>
            <a:r>
              <a:rPr lang="pt-BR" dirty="0"/>
              <a:t>pela ação de atacantes que consigam invadir seus equipamentos e mídias e venham a apagá-los</a:t>
            </a:r>
            <a:r>
              <a:rPr lang="en-BR" dirty="0"/>
              <a:t> </a:t>
            </a:r>
            <a:endParaRPr lang="pt-BR" dirty="0"/>
          </a:p>
        </p:txBody>
      </p:sp>
      <p:sp>
        <p:nvSpPr>
          <p:cNvPr id="3" name="Title 2">
            <a:extLst>
              <a:ext uri="{FF2B5EF4-FFF2-40B4-BE49-F238E27FC236}">
                <a16:creationId xmlns:a16="http://schemas.microsoft.com/office/drawing/2014/main" id="{5CD1C8BF-719E-334B-B622-213964AB14EC}"/>
              </a:ext>
            </a:extLst>
          </p:cNvPr>
          <p:cNvSpPr>
            <a:spLocks noGrp="1"/>
          </p:cNvSpPr>
          <p:nvPr>
            <p:ph type="title"/>
          </p:nvPr>
        </p:nvSpPr>
        <p:spPr/>
        <p:txBody>
          <a:bodyPr/>
          <a:lstStyle/>
          <a:p>
            <a:r>
              <a:rPr lang="pt-BR" dirty="0"/>
              <a:t>Perda de dados</a:t>
            </a:r>
          </a:p>
        </p:txBody>
      </p:sp>
      <p:pic>
        <p:nvPicPr>
          <p:cNvPr id="10" name="Picture 9">
            <a:extLst>
              <a:ext uri="{FF2B5EF4-FFF2-40B4-BE49-F238E27FC236}">
                <a16:creationId xmlns:a16="http://schemas.microsoft.com/office/drawing/2014/main" id="{660216A3-5700-F647-A190-EA23AB9C75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92080" y="1268759"/>
            <a:ext cx="3818053" cy="3483223"/>
          </a:xfrm>
          <a:prstGeom prst="rect">
            <a:avLst/>
          </a:prstGeom>
        </p:spPr>
      </p:pic>
    </p:spTree>
    <p:extLst>
      <p:ext uri="{BB962C8B-B14F-4D97-AF65-F5344CB8AC3E}">
        <p14:creationId xmlns:p14="http://schemas.microsoft.com/office/powerpoint/2010/main" val="2458994734"/>
      </p:ext>
    </p:extLst>
  </p:cSld>
  <p:clrMapOvr>
    <a:masterClrMapping/>
  </p:clrMapOvr>
</p:sld>
</file>

<file path=ppt/theme/theme1.xml><?xml version="1.0" encoding="utf-8"?>
<a:theme xmlns:a="http://schemas.openxmlformats.org/drawingml/2006/main" name="Office Theme">
  <a:themeElements>
    <a:clrScheme name="Fascículo Verificação em duas etapas">
      <a:dk1>
        <a:srgbClr val="000000"/>
      </a:dk1>
      <a:lt1>
        <a:srgbClr val="FFFFFF"/>
      </a:lt1>
      <a:dk2>
        <a:srgbClr val="000000"/>
      </a:dk2>
      <a:lt2>
        <a:srgbClr val="EEECE1"/>
      </a:lt2>
      <a:accent1>
        <a:srgbClr val="00A13A"/>
      </a:accent1>
      <a:accent2>
        <a:srgbClr val="EE7900"/>
      </a:accent2>
      <a:accent3>
        <a:srgbClr val="A3A3A3"/>
      </a:accent3>
      <a:accent4>
        <a:srgbClr val="8064A2"/>
      </a:accent4>
      <a:accent5>
        <a:srgbClr val="4BACC6"/>
      </a:accent5>
      <a:accent6>
        <a:srgbClr val="F79646"/>
      </a:accent6>
      <a:hlink>
        <a:srgbClr val="EE7900"/>
      </a:hlink>
      <a:folHlink>
        <a:srgbClr val="EE7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Fascículo Verificação em duas etapas">
      <a:dk1>
        <a:srgbClr val="000000"/>
      </a:dk1>
      <a:lt1>
        <a:srgbClr val="FFFFFF"/>
      </a:lt1>
      <a:dk2>
        <a:srgbClr val="000000"/>
      </a:dk2>
      <a:lt2>
        <a:srgbClr val="EEECE1"/>
      </a:lt2>
      <a:accent1>
        <a:srgbClr val="00A13A"/>
      </a:accent1>
      <a:accent2>
        <a:srgbClr val="EE7900"/>
      </a:accent2>
      <a:accent3>
        <a:srgbClr val="A3A3A3"/>
      </a:accent3>
      <a:accent4>
        <a:srgbClr val="8064A2"/>
      </a:accent4>
      <a:accent5>
        <a:srgbClr val="4BACC6"/>
      </a:accent5>
      <a:accent6>
        <a:srgbClr val="F79646"/>
      </a:accent6>
      <a:hlink>
        <a:srgbClr val="EE7900"/>
      </a:hlink>
      <a:folHlink>
        <a:srgbClr val="EE7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19850</TotalTime>
  <Words>9031</Words>
  <Application>Microsoft Macintosh PowerPoint</Application>
  <PresentationFormat>On-screen Show (4:3)</PresentationFormat>
  <Paragraphs>630</Paragraphs>
  <Slides>45</Slides>
  <Notes>45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ＭＳ Ｐゴシック</vt:lpstr>
      <vt:lpstr>Arial</vt:lpstr>
      <vt:lpstr>Arial Black</vt:lpstr>
      <vt:lpstr>System Font Regular</vt:lpstr>
      <vt:lpstr>Office Theme</vt:lpstr>
      <vt:lpstr>Proteja os Seus Dados e os da  sua empresa</vt:lpstr>
      <vt:lpstr>Agenda</vt:lpstr>
      <vt:lpstr>A importância dos seus dados (1/3)</vt:lpstr>
      <vt:lpstr>A importância dos seus dados (2/3)</vt:lpstr>
      <vt:lpstr>A importância dos seus dados (3/3)</vt:lpstr>
      <vt:lpstr>Como seus dados  podem ser abusados</vt:lpstr>
      <vt:lpstr>Como seus dados podem ser abusados</vt:lpstr>
      <vt:lpstr>Acesso indevido</vt:lpstr>
      <vt:lpstr>Perda de dados</vt:lpstr>
      <vt:lpstr>Invasão de contas e golpes</vt:lpstr>
      <vt:lpstr>Coleta excessiva</vt:lpstr>
      <vt:lpstr>Como  se prevenir</vt:lpstr>
      <vt:lpstr>Como se prevenir</vt:lpstr>
      <vt:lpstr>Contas e senhas</vt:lpstr>
      <vt:lpstr>Contas e senhas</vt:lpstr>
      <vt:lpstr>Dicas práticas para elaborar boas senhas</vt:lpstr>
      <vt:lpstr>Contas e senhas</vt:lpstr>
      <vt:lpstr>Contas e senhas</vt:lpstr>
      <vt:lpstr>Contas e senhas</vt:lpstr>
      <vt:lpstr>Contas e senhas</vt:lpstr>
      <vt:lpstr>Contas e senhas</vt:lpstr>
      <vt:lpstr>Verificação em duas etapas</vt:lpstr>
      <vt:lpstr>Verificação em duas etapas</vt:lpstr>
      <vt:lpstr>Verificação em duas etapas: Código de verificação</vt:lpstr>
      <vt:lpstr>Verificação em duas etapas: Token gerador de senhas</vt:lpstr>
      <vt:lpstr>Verificação em duas etapas: Cartão de segurança</vt:lpstr>
      <vt:lpstr>Verificação em duas etapas: Dispositivo confiável</vt:lpstr>
      <vt:lpstr>Verificação em duas etapas: Lista de códigos reserva/backup</vt:lpstr>
      <vt:lpstr>Verificação em duas etapas: Chave de recuperação</vt:lpstr>
      <vt:lpstr>E-mails e mensagens eletrônicas</vt:lpstr>
      <vt:lpstr>Aplicativos</vt:lpstr>
      <vt:lpstr>Equipamentos e mídias</vt:lpstr>
      <vt:lpstr>Backups</vt:lpstr>
      <vt:lpstr>Arquivos</vt:lpstr>
      <vt:lpstr>Criptografia</vt:lpstr>
      <vt:lpstr>Reduza a quantidade  de dados sobre você</vt:lpstr>
      <vt:lpstr>Rastros digitais</vt:lpstr>
      <vt:lpstr>Dados que você divulga</vt:lpstr>
      <vt:lpstr>Dados coletados sobre você</vt:lpstr>
      <vt:lpstr>Informe-se sobre  os seus direitos</vt:lpstr>
      <vt:lpstr>Lei Geral de Proteção de Dados (LGPD)</vt:lpstr>
      <vt:lpstr>Benefícios e direitos trazidos pela LGPD (1/2)</vt:lpstr>
      <vt:lpstr>Benefícios e direitos trazidos pela LGPD (2/2)</vt:lpstr>
      <vt:lpstr>Saiba mais</vt:lpstr>
      <vt:lpstr>Créditos</vt:lpstr>
    </vt:vector>
  </TitlesOfParts>
  <Manager/>
  <Company>NIC.br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Proteja os seus dados e os da sua empresa - Cartilha de Segurança para Internet</dc:title>
  <dc:subject>Proteja os seus dados e os da sua empresa - Cartilha de Segurança para Internet</dc:subject>
  <dc:creator>CERT.br / NIC.br</dc:creator>
  <cp:keywords>cartilha, segurança, Internet, fascículo, riscos, prevenção, proteção, cuidados, senhas, two-factor, golpes, verificação em duas etapas, proteção de dados, vazamento de dados, LGPD</cp:keywords>
  <dc:description/>
  <cp:lastModifiedBy>Cristine Hoepers</cp:lastModifiedBy>
  <cp:revision>848</cp:revision>
  <cp:lastPrinted>2022-06-08T12:36:04Z</cp:lastPrinted>
  <dcterms:created xsi:type="dcterms:W3CDTF">2012-08-02T20:00:10Z</dcterms:created>
  <dcterms:modified xsi:type="dcterms:W3CDTF">2024-09-01T14:50:09Z</dcterms:modified>
  <cp:category/>
</cp:coreProperties>
</file>